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73" r:id="rId2"/>
    <p:sldId id="257" r:id="rId3"/>
    <p:sldId id="258" r:id="rId4"/>
    <p:sldId id="279" r:id="rId5"/>
    <p:sldId id="278" r:id="rId6"/>
    <p:sldId id="280" r:id="rId7"/>
    <p:sldId id="284" r:id="rId8"/>
    <p:sldId id="285" r:id="rId9"/>
    <p:sldId id="286" r:id="rId10"/>
    <p:sldId id="259" r:id="rId11"/>
    <p:sldId id="282" r:id="rId12"/>
    <p:sldId id="287" r:id="rId13"/>
    <p:sldId id="288" r:id="rId14"/>
    <p:sldId id="260" r:id="rId15"/>
    <p:sldId id="261" r:id="rId16"/>
    <p:sldId id="275" r:id="rId17"/>
    <p:sldId id="289" r:id="rId18"/>
    <p:sldId id="290" r:id="rId19"/>
    <p:sldId id="291" r:id="rId20"/>
    <p:sldId id="292" r:id="rId21"/>
    <p:sldId id="293" r:id="rId22"/>
    <p:sldId id="294" r:id="rId23"/>
    <p:sldId id="295" r:id="rId24"/>
    <p:sldId id="296" r:id="rId25"/>
    <p:sldId id="297" r:id="rId26"/>
    <p:sldId id="298" r:id="rId27"/>
    <p:sldId id="268" r:id="rId28"/>
    <p:sldId id="269" r:id="rId29"/>
    <p:sldId id="271" r:id="rId30"/>
    <p:sldId id="277" r:id="rId31"/>
    <p:sldId id="283" r:id="rId32"/>
    <p:sldId id="274"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0BC8A7F-70BC-4671-B8DF-1F8D5F6C1214}">
          <p14:sldIdLst>
            <p14:sldId id="273"/>
            <p14:sldId id="257"/>
            <p14:sldId id="258"/>
            <p14:sldId id="279"/>
            <p14:sldId id="278"/>
            <p14:sldId id="280"/>
            <p14:sldId id="284"/>
            <p14:sldId id="285"/>
            <p14:sldId id="286"/>
            <p14:sldId id="259"/>
            <p14:sldId id="282"/>
            <p14:sldId id="287"/>
            <p14:sldId id="288"/>
            <p14:sldId id="260"/>
            <p14:sldId id="261"/>
            <p14:sldId id="275"/>
            <p14:sldId id="289"/>
            <p14:sldId id="290"/>
            <p14:sldId id="291"/>
            <p14:sldId id="292"/>
            <p14:sldId id="293"/>
            <p14:sldId id="294"/>
            <p14:sldId id="295"/>
            <p14:sldId id="296"/>
            <p14:sldId id="297"/>
            <p14:sldId id="298"/>
            <p14:sldId id="268"/>
            <p14:sldId id="269"/>
            <p14:sldId id="271"/>
            <p14:sldId id="277"/>
            <p14:sldId id="28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44" autoAdjust="0"/>
    <p:restoredTop sz="94660"/>
  </p:normalViewPr>
  <p:slideViewPr>
    <p:cSldViewPr snapToGrid="0">
      <p:cViewPr varScale="1">
        <p:scale>
          <a:sx n="86" d="100"/>
          <a:sy n="86" d="100"/>
        </p:scale>
        <p:origin x="66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kita Deoche" userId="8bdf740873b0f7ac" providerId="LiveId" clId="{A57BABD8-C0A7-48BB-A8C8-E65F73EDE95A}"/>
    <pc:docChg chg="undo custSel addSld delSld modSld sldOrd modSection">
      <pc:chgData name="Nikita Deoche" userId="8bdf740873b0f7ac" providerId="LiveId" clId="{A57BABD8-C0A7-48BB-A8C8-E65F73EDE95A}" dt="2023-09-10T09:48:13.164" v="2147" actId="20577"/>
      <pc:docMkLst>
        <pc:docMk/>
      </pc:docMkLst>
      <pc:sldChg chg="addSp modSp del mod">
        <pc:chgData name="Nikita Deoche" userId="8bdf740873b0f7ac" providerId="LiveId" clId="{A57BABD8-C0A7-48BB-A8C8-E65F73EDE95A}" dt="2023-09-09T11:24:23.322" v="2066" actId="47"/>
        <pc:sldMkLst>
          <pc:docMk/>
          <pc:sldMk cId="2988333614" sldId="256"/>
        </pc:sldMkLst>
        <pc:spChg chg="mod">
          <ac:chgData name="Nikita Deoche" userId="8bdf740873b0f7ac" providerId="LiveId" clId="{A57BABD8-C0A7-48BB-A8C8-E65F73EDE95A}" dt="2023-09-09T11:22:27.727" v="2045" actId="404"/>
          <ac:spMkLst>
            <pc:docMk/>
            <pc:sldMk cId="2988333614" sldId="256"/>
            <ac:spMk id="3" creationId="{495B294F-3D0A-C551-49BB-5FE11294BF42}"/>
          </ac:spMkLst>
        </pc:spChg>
        <pc:spChg chg="add mod">
          <ac:chgData name="Nikita Deoche" userId="8bdf740873b0f7ac" providerId="LiveId" clId="{A57BABD8-C0A7-48BB-A8C8-E65F73EDE95A}" dt="2023-09-09T07:45:18.576" v="2034" actId="20577"/>
          <ac:spMkLst>
            <pc:docMk/>
            <pc:sldMk cId="2988333614" sldId="256"/>
            <ac:spMk id="4" creationId="{32D4BF53-5E1E-ED29-566E-82569E7EACCA}"/>
          </ac:spMkLst>
        </pc:spChg>
        <pc:spChg chg="add mod">
          <ac:chgData name="Nikita Deoche" userId="8bdf740873b0f7ac" providerId="LiveId" clId="{A57BABD8-C0A7-48BB-A8C8-E65F73EDE95A}" dt="2023-09-09T11:23:19.011" v="2057" actId="404"/>
          <ac:spMkLst>
            <pc:docMk/>
            <pc:sldMk cId="2988333614" sldId="256"/>
            <ac:spMk id="5" creationId="{09A1E53D-C9A3-EDC5-4930-8DAB8A816177}"/>
          </ac:spMkLst>
        </pc:spChg>
      </pc:sldChg>
      <pc:sldChg chg="modSp mod">
        <pc:chgData name="Nikita Deoche" userId="8bdf740873b0f7ac" providerId="LiveId" clId="{A57BABD8-C0A7-48BB-A8C8-E65F73EDE95A}" dt="2023-09-08T13:00:56.055" v="1555" actId="20577"/>
        <pc:sldMkLst>
          <pc:docMk/>
          <pc:sldMk cId="3690448257" sldId="257"/>
        </pc:sldMkLst>
        <pc:spChg chg="mod">
          <ac:chgData name="Nikita Deoche" userId="8bdf740873b0f7ac" providerId="LiveId" clId="{A57BABD8-C0A7-48BB-A8C8-E65F73EDE95A}" dt="2023-09-08T13:00:56.055" v="1555" actId="20577"/>
          <ac:spMkLst>
            <pc:docMk/>
            <pc:sldMk cId="3690448257" sldId="257"/>
            <ac:spMk id="3" creationId="{2335ECB4-BF96-D678-FB0A-C573B2BA6EE9}"/>
          </ac:spMkLst>
        </pc:spChg>
      </pc:sldChg>
      <pc:sldChg chg="addSp delSp modSp mod">
        <pc:chgData name="Nikita Deoche" userId="8bdf740873b0f7ac" providerId="LiveId" clId="{A57BABD8-C0A7-48BB-A8C8-E65F73EDE95A}" dt="2023-09-10T09:42:08.516" v="2112"/>
        <pc:sldMkLst>
          <pc:docMk/>
          <pc:sldMk cId="2162283015" sldId="258"/>
        </pc:sldMkLst>
        <pc:spChg chg="del mod">
          <ac:chgData name="Nikita Deoche" userId="8bdf740873b0f7ac" providerId="LiveId" clId="{A57BABD8-C0A7-48BB-A8C8-E65F73EDE95A}" dt="2023-09-09T11:24:35.479" v="2068" actId="478"/>
          <ac:spMkLst>
            <pc:docMk/>
            <pc:sldMk cId="2162283015" sldId="258"/>
            <ac:spMk id="3" creationId="{6B7EC69D-8AE2-9CE4-D717-A1FAD39CE9EA}"/>
          </ac:spMkLst>
        </pc:spChg>
        <pc:spChg chg="add mod">
          <ac:chgData name="Nikita Deoche" userId="8bdf740873b0f7ac" providerId="LiveId" clId="{A57BABD8-C0A7-48BB-A8C8-E65F73EDE95A}" dt="2023-09-10T09:42:08.516" v="2112"/>
          <ac:spMkLst>
            <pc:docMk/>
            <pc:sldMk cId="2162283015" sldId="258"/>
            <ac:spMk id="5" creationId="{7F6BC2B9-90DE-FF8B-E1F2-A2DA3C48FCC5}"/>
          </ac:spMkLst>
        </pc:spChg>
      </pc:sldChg>
      <pc:sldChg chg="addSp delSp modSp mod">
        <pc:chgData name="Nikita Deoche" userId="8bdf740873b0f7ac" providerId="LiveId" clId="{A57BABD8-C0A7-48BB-A8C8-E65F73EDE95A}" dt="2023-09-01T13:51:21.166" v="407" actId="1076"/>
        <pc:sldMkLst>
          <pc:docMk/>
          <pc:sldMk cId="3797255542" sldId="259"/>
        </pc:sldMkLst>
        <pc:spChg chg="mod">
          <ac:chgData name="Nikita Deoche" userId="8bdf740873b0f7ac" providerId="LiveId" clId="{A57BABD8-C0A7-48BB-A8C8-E65F73EDE95A}" dt="2023-09-01T13:50:33.871" v="384" actId="1076"/>
          <ac:spMkLst>
            <pc:docMk/>
            <pc:sldMk cId="3797255542" sldId="259"/>
            <ac:spMk id="2" creationId="{B47B1442-EB6D-9408-DFAE-AFCF0F4A9031}"/>
          </ac:spMkLst>
        </pc:spChg>
        <pc:spChg chg="add mod">
          <ac:chgData name="Nikita Deoche" userId="8bdf740873b0f7ac" providerId="LiveId" clId="{A57BABD8-C0A7-48BB-A8C8-E65F73EDE95A}" dt="2023-09-01T13:51:21.166" v="407" actId="1076"/>
          <ac:spMkLst>
            <pc:docMk/>
            <pc:sldMk cId="3797255542" sldId="259"/>
            <ac:spMk id="6" creationId="{5A51FA30-8AFF-4059-4EC4-8E6C66E91ADC}"/>
          </ac:spMkLst>
        </pc:spChg>
        <pc:picChg chg="del">
          <ac:chgData name="Nikita Deoche" userId="8bdf740873b0f7ac" providerId="LiveId" clId="{A57BABD8-C0A7-48BB-A8C8-E65F73EDE95A}" dt="2023-09-01T13:45:19.127" v="303" actId="478"/>
          <ac:picMkLst>
            <pc:docMk/>
            <pc:sldMk cId="3797255542" sldId="259"/>
            <ac:picMk id="4" creationId="{CE39125F-22EB-08F0-0D2B-E9F22D320363}"/>
          </ac:picMkLst>
        </pc:picChg>
        <pc:picChg chg="add mod">
          <ac:chgData name="Nikita Deoche" userId="8bdf740873b0f7ac" providerId="LiveId" clId="{A57BABD8-C0A7-48BB-A8C8-E65F73EDE95A}" dt="2023-09-01T13:51:12.706" v="406" actId="1076"/>
          <ac:picMkLst>
            <pc:docMk/>
            <pc:sldMk cId="3797255542" sldId="259"/>
            <ac:picMk id="5" creationId="{23D07E2F-53D8-E227-3355-B4CFB6FF7FB1}"/>
          </ac:picMkLst>
        </pc:picChg>
      </pc:sldChg>
      <pc:sldChg chg="modSp mod">
        <pc:chgData name="Nikita Deoche" userId="8bdf740873b0f7ac" providerId="LiveId" clId="{A57BABD8-C0A7-48BB-A8C8-E65F73EDE95A}" dt="2023-09-01T13:49:01.706" v="348" actId="1440"/>
        <pc:sldMkLst>
          <pc:docMk/>
          <pc:sldMk cId="1154355627" sldId="260"/>
        </pc:sldMkLst>
        <pc:picChg chg="mod">
          <ac:chgData name="Nikita Deoche" userId="8bdf740873b0f7ac" providerId="LiveId" clId="{A57BABD8-C0A7-48BB-A8C8-E65F73EDE95A}" dt="2023-09-01T13:49:01.706" v="348" actId="1440"/>
          <ac:picMkLst>
            <pc:docMk/>
            <pc:sldMk cId="1154355627" sldId="260"/>
            <ac:picMk id="6" creationId="{C87FC5CD-98D8-F06B-7B3A-EC825C9694AC}"/>
          </ac:picMkLst>
        </pc:picChg>
      </pc:sldChg>
      <pc:sldChg chg="del">
        <pc:chgData name="Nikita Deoche" userId="8bdf740873b0f7ac" providerId="LiveId" clId="{A57BABD8-C0A7-48BB-A8C8-E65F73EDE95A}" dt="2023-09-01T13:51:47.756" v="408" actId="47"/>
        <pc:sldMkLst>
          <pc:docMk/>
          <pc:sldMk cId="1041953312" sldId="266"/>
        </pc:sldMkLst>
      </pc:sldChg>
      <pc:sldChg chg="modSp mod">
        <pc:chgData name="Nikita Deoche" userId="8bdf740873b0f7ac" providerId="LiveId" clId="{A57BABD8-C0A7-48BB-A8C8-E65F73EDE95A}" dt="2023-09-01T13:55:50.416" v="457" actId="20577"/>
        <pc:sldMkLst>
          <pc:docMk/>
          <pc:sldMk cId="1178041405" sldId="268"/>
        </pc:sldMkLst>
        <pc:spChg chg="mod">
          <ac:chgData name="Nikita Deoche" userId="8bdf740873b0f7ac" providerId="LiveId" clId="{A57BABD8-C0A7-48BB-A8C8-E65F73EDE95A}" dt="2023-09-01T13:55:50.416" v="457" actId="20577"/>
          <ac:spMkLst>
            <pc:docMk/>
            <pc:sldMk cId="1178041405" sldId="268"/>
            <ac:spMk id="3" creationId="{493E06CE-6CAB-AC3D-9768-BB8228D62AE9}"/>
          </ac:spMkLst>
        </pc:spChg>
      </pc:sldChg>
      <pc:sldChg chg="modSp mod">
        <pc:chgData name="Nikita Deoche" userId="8bdf740873b0f7ac" providerId="LiveId" clId="{A57BABD8-C0A7-48BB-A8C8-E65F73EDE95A}" dt="2023-09-09T07:45:42.063" v="2035"/>
        <pc:sldMkLst>
          <pc:docMk/>
          <pc:sldMk cId="2782363763" sldId="269"/>
        </pc:sldMkLst>
        <pc:spChg chg="mod">
          <ac:chgData name="Nikita Deoche" userId="8bdf740873b0f7ac" providerId="LiveId" clId="{A57BABD8-C0A7-48BB-A8C8-E65F73EDE95A}" dt="2023-09-09T07:45:42.063" v="2035"/>
          <ac:spMkLst>
            <pc:docMk/>
            <pc:sldMk cId="2782363763" sldId="269"/>
            <ac:spMk id="3" creationId="{57C5D3E5-029B-6A1B-80B6-5B31956371A6}"/>
          </ac:spMkLst>
        </pc:spChg>
      </pc:sldChg>
      <pc:sldChg chg="modSp mod">
        <pc:chgData name="Nikita Deoche" userId="8bdf740873b0f7ac" providerId="LiveId" clId="{A57BABD8-C0A7-48BB-A8C8-E65F73EDE95A}" dt="2023-09-08T12:13:04.642" v="954" actId="1076"/>
        <pc:sldMkLst>
          <pc:docMk/>
          <pc:sldMk cId="2231734696" sldId="271"/>
        </pc:sldMkLst>
        <pc:spChg chg="mod">
          <ac:chgData name="Nikita Deoche" userId="8bdf740873b0f7ac" providerId="LiveId" clId="{A57BABD8-C0A7-48BB-A8C8-E65F73EDE95A}" dt="2023-09-08T12:13:04.642" v="954" actId="1076"/>
          <ac:spMkLst>
            <pc:docMk/>
            <pc:sldMk cId="2231734696" sldId="271"/>
            <ac:spMk id="3" creationId="{5EE5B3E6-21BE-1286-2541-2729FE49BF50}"/>
          </ac:spMkLst>
        </pc:spChg>
      </pc:sldChg>
      <pc:sldChg chg="addSp delSp modSp mod">
        <pc:chgData name="Nikita Deoche" userId="8bdf740873b0f7ac" providerId="LiveId" clId="{A57BABD8-C0A7-48BB-A8C8-E65F73EDE95A}" dt="2023-09-09T11:44:04.305" v="2111" actId="20577"/>
        <pc:sldMkLst>
          <pc:docMk/>
          <pc:sldMk cId="3844691263" sldId="273"/>
        </pc:sldMkLst>
        <pc:spChg chg="mod">
          <ac:chgData name="Nikita Deoche" userId="8bdf740873b0f7ac" providerId="LiveId" clId="{A57BABD8-C0A7-48BB-A8C8-E65F73EDE95A}" dt="2023-09-09T11:21:43.388" v="2039" actId="1076"/>
          <ac:spMkLst>
            <pc:docMk/>
            <pc:sldMk cId="3844691263" sldId="273"/>
            <ac:spMk id="2" creationId="{C65FEAA4-8BF4-1F90-63A8-49C4E6113C0D}"/>
          </ac:spMkLst>
        </pc:spChg>
        <pc:spChg chg="mod">
          <ac:chgData name="Nikita Deoche" userId="8bdf740873b0f7ac" providerId="LiveId" clId="{A57BABD8-C0A7-48BB-A8C8-E65F73EDE95A}" dt="2023-09-08T11:55:23.493" v="537" actId="27636"/>
          <ac:spMkLst>
            <pc:docMk/>
            <pc:sldMk cId="3844691263" sldId="273"/>
            <ac:spMk id="3" creationId="{5CFA4F47-41DE-D351-5E84-FD33235BFAA6}"/>
          </ac:spMkLst>
        </pc:spChg>
        <pc:spChg chg="add mod">
          <ac:chgData name="Nikita Deoche" userId="8bdf740873b0f7ac" providerId="LiveId" clId="{A57BABD8-C0A7-48BB-A8C8-E65F73EDE95A}" dt="2023-09-09T11:22:45.164" v="2048" actId="20577"/>
          <ac:spMkLst>
            <pc:docMk/>
            <pc:sldMk cId="3844691263" sldId="273"/>
            <ac:spMk id="5" creationId="{D3ED7C66-C08D-BE3A-C328-59C0CD8BD13B}"/>
          </ac:spMkLst>
        </pc:spChg>
        <pc:spChg chg="add del mod">
          <ac:chgData name="Nikita Deoche" userId="8bdf740873b0f7ac" providerId="LiveId" clId="{A57BABD8-C0A7-48BB-A8C8-E65F73EDE95A}" dt="2023-09-08T11:55:15.347" v="535" actId="478"/>
          <ac:spMkLst>
            <pc:docMk/>
            <pc:sldMk cId="3844691263" sldId="273"/>
            <ac:spMk id="5" creationId="{F58756FD-0042-E5F4-E107-D1E68384B5EE}"/>
          </ac:spMkLst>
        </pc:spChg>
        <pc:spChg chg="add del mod">
          <ac:chgData name="Nikita Deoche" userId="8bdf740873b0f7ac" providerId="LiveId" clId="{A57BABD8-C0A7-48BB-A8C8-E65F73EDE95A}" dt="2023-09-09T11:23:02.414" v="2051"/>
          <ac:spMkLst>
            <pc:docMk/>
            <pc:sldMk cId="3844691263" sldId="273"/>
            <ac:spMk id="6" creationId="{8A9654DF-FB31-F8EC-99E8-569CD2F390C8}"/>
          </ac:spMkLst>
        </pc:spChg>
        <pc:spChg chg="add del mod">
          <ac:chgData name="Nikita Deoche" userId="8bdf740873b0f7ac" providerId="LiveId" clId="{A57BABD8-C0A7-48BB-A8C8-E65F73EDE95A}" dt="2023-09-08T11:54:48.653" v="533"/>
          <ac:spMkLst>
            <pc:docMk/>
            <pc:sldMk cId="3844691263" sldId="273"/>
            <ac:spMk id="6" creationId="{A7C9F96A-AB8E-DB82-36BC-E29B7B53D271}"/>
          </ac:spMkLst>
        </pc:spChg>
        <pc:spChg chg="add del mod">
          <ac:chgData name="Nikita Deoche" userId="8bdf740873b0f7ac" providerId="LiveId" clId="{A57BABD8-C0A7-48BB-A8C8-E65F73EDE95A}" dt="2023-09-09T11:23:39.147" v="2060" actId="478"/>
          <ac:spMkLst>
            <pc:docMk/>
            <pc:sldMk cId="3844691263" sldId="273"/>
            <ac:spMk id="7" creationId="{2FC224E5-522A-1186-2B8E-CABCD5F1A06B}"/>
          </ac:spMkLst>
        </pc:spChg>
        <pc:spChg chg="add mod">
          <ac:chgData name="Nikita Deoche" userId="8bdf740873b0f7ac" providerId="LiveId" clId="{A57BABD8-C0A7-48BB-A8C8-E65F73EDE95A}" dt="2023-09-09T11:44:04.305" v="2111" actId="20577"/>
          <ac:spMkLst>
            <pc:docMk/>
            <pc:sldMk cId="3844691263" sldId="273"/>
            <ac:spMk id="8" creationId="{BD008732-BA9E-1EF0-3BA0-EFAD5C45B917}"/>
          </ac:spMkLst>
        </pc:spChg>
        <pc:picChg chg="mod">
          <ac:chgData name="Nikita Deoche" userId="8bdf740873b0f7ac" providerId="LiveId" clId="{A57BABD8-C0A7-48BB-A8C8-E65F73EDE95A}" dt="2023-09-09T11:21:31.923" v="2038" actId="1076"/>
          <ac:picMkLst>
            <pc:docMk/>
            <pc:sldMk cId="3844691263" sldId="273"/>
            <ac:picMk id="4" creationId="{834B6D44-8B97-0D1E-C739-39A7A7C30489}"/>
          </ac:picMkLst>
        </pc:picChg>
      </pc:sldChg>
      <pc:sldChg chg="ord">
        <pc:chgData name="Nikita Deoche" userId="8bdf740873b0f7ac" providerId="LiveId" clId="{A57BABD8-C0A7-48BB-A8C8-E65F73EDE95A}" dt="2023-09-09T11:27:20.164" v="2107"/>
        <pc:sldMkLst>
          <pc:docMk/>
          <pc:sldMk cId="779641536" sldId="274"/>
        </pc:sldMkLst>
      </pc:sldChg>
      <pc:sldChg chg="modSp mod">
        <pc:chgData name="Nikita Deoche" userId="8bdf740873b0f7ac" providerId="LiveId" clId="{A57BABD8-C0A7-48BB-A8C8-E65F73EDE95A}" dt="2023-09-08T12:06:32.634" v="769" actId="20577"/>
        <pc:sldMkLst>
          <pc:docMk/>
          <pc:sldMk cId="1408755117" sldId="275"/>
        </pc:sldMkLst>
        <pc:spChg chg="mod">
          <ac:chgData name="Nikita Deoche" userId="8bdf740873b0f7ac" providerId="LiveId" clId="{A57BABD8-C0A7-48BB-A8C8-E65F73EDE95A}" dt="2023-09-08T12:06:32.634" v="769" actId="20577"/>
          <ac:spMkLst>
            <pc:docMk/>
            <pc:sldMk cId="1408755117" sldId="275"/>
            <ac:spMk id="2" creationId="{E0D43256-1744-9FDF-8E6F-081D9C292EB6}"/>
          </ac:spMkLst>
        </pc:spChg>
        <pc:spChg chg="mod">
          <ac:chgData name="Nikita Deoche" userId="8bdf740873b0f7ac" providerId="LiveId" clId="{A57BABD8-C0A7-48BB-A8C8-E65F73EDE95A}" dt="2023-09-08T12:06:27.437" v="767" actId="1076"/>
          <ac:spMkLst>
            <pc:docMk/>
            <pc:sldMk cId="1408755117" sldId="275"/>
            <ac:spMk id="3" creationId="{4F9B809E-8A6A-3193-C28B-1FEEEC53E858}"/>
          </ac:spMkLst>
        </pc:spChg>
      </pc:sldChg>
      <pc:sldChg chg="modSp mod ord">
        <pc:chgData name="Nikita Deoche" userId="8bdf740873b0f7ac" providerId="LiveId" clId="{A57BABD8-C0A7-48BB-A8C8-E65F73EDE95A}" dt="2023-09-09T07:45:42.063" v="2035"/>
        <pc:sldMkLst>
          <pc:docMk/>
          <pc:sldMk cId="1817450450" sldId="277"/>
        </pc:sldMkLst>
        <pc:spChg chg="mod">
          <ac:chgData name="Nikita Deoche" userId="8bdf740873b0f7ac" providerId="LiveId" clId="{A57BABD8-C0A7-48BB-A8C8-E65F73EDE95A}" dt="2023-09-09T07:45:42.063" v="2035"/>
          <ac:spMkLst>
            <pc:docMk/>
            <pc:sldMk cId="1817450450" sldId="277"/>
            <ac:spMk id="3" creationId="{E051EA5B-E930-BA1A-CC4A-292D4C412545}"/>
          </ac:spMkLst>
        </pc:spChg>
      </pc:sldChg>
      <pc:sldChg chg="modSp mod">
        <pc:chgData name="Nikita Deoche" userId="8bdf740873b0f7ac" providerId="LiveId" clId="{A57BABD8-C0A7-48BB-A8C8-E65F73EDE95A}" dt="2023-09-10T09:48:13.164" v="2147" actId="20577"/>
        <pc:sldMkLst>
          <pc:docMk/>
          <pc:sldMk cId="3870048824" sldId="278"/>
        </pc:sldMkLst>
        <pc:spChg chg="mod">
          <ac:chgData name="Nikita Deoche" userId="8bdf740873b0f7ac" providerId="LiveId" clId="{A57BABD8-C0A7-48BB-A8C8-E65F73EDE95A}" dt="2023-09-09T07:18:20.008" v="2000" actId="1076"/>
          <ac:spMkLst>
            <pc:docMk/>
            <pc:sldMk cId="3870048824" sldId="278"/>
            <ac:spMk id="2" creationId="{B7BA5E63-F3AB-8981-05A8-77C8A5B2CA19}"/>
          </ac:spMkLst>
        </pc:spChg>
        <pc:spChg chg="mod">
          <ac:chgData name="Nikita Deoche" userId="8bdf740873b0f7ac" providerId="LiveId" clId="{A57BABD8-C0A7-48BB-A8C8-E65F73EDE95A}" dt="2023-09-10T09:48:13.164" v="2147" actId="20577"/>
          <ac:spMkLst>
            <pc:docMk/>
            <pc:sldMk cId="3870048824" sldId="278"/>
            <ac:spMk id="3" creationId="{1CB7BBEB-C1C8-CACB-68DA-B5AD5E98EF8C}"/>
          </ac:spMkLst>
        </pc:spChg>
      </pc:sldChg>
      <pc:sldChg chg="modSp mod">
        <pc:chgData name="Nikita Deoche" userId="8bdf740873b0f7ac" providerId="LiveId" clId="{A57BABD8-C0A7-48BB-A8C8-E65F73EDE95A}" dt="2023-09-09T11:26:45.471" v="2101" actId="20577"/>
        <pc:sldMkLst>
          <pc:docMk/>
          <pc:sldMk cId="3847516986" sldId="279"/>
        </pc:sldMkLst>
        <pc:spChg chg="mod">
          <ac:chgData name="Nikita Deoche" userId="8bdf740873b0f7ac" providerId="LiveId" clId="{A57BABD8-C0A7-48BB-A8C8-E65F73EDE95A}" dt="2023-09-09T07:15:32.309" v="1948" actId="1076"/>
          <ac:spMkLst>
            <pc:docMk/>
            <pc:sldMk cId="3847516986" sldId="279"/>
            <ac:spMk id="2" creationId="{5BB67293-F631-9D86-9AEC-075E5933A193}"/>
          </ac:spMkLst>
        </pc:spChg>
        <pc:spChg chg="mod">
          <ac:chgData name="Nikita Deoche" userId="8bdf740873b0f7ac" providerId="LiveId" clId="{A57BABD8-C0A7-48BB-A8C8-E65F73EDE95A}" dt="2023-09-09T11:26:45.471" v="2101" actId="20577"/>
          <ac:spMkLst>
            <pc:docMk/>
            <pc:sldMk cId="3847516986" sldId="279"/>
            <ac:spMk id="3" creationId="{BD66FB9E-9D44-EC80-6DD9-05B0D3886F2F}"/>
          </ac:spMkLst>
        </pc:spChg>
      </pc:sldChg>
      <pc:sldChg chg="modSp mod">
        <pc:chgData name="Nikita Deoche" userId="8bdf740873b0f7ac" providerId="LiveId" clId="{A57BABD8-C0A7-48BB-A8C8-E65F73EDE95A}" dt="2023-09-08T12:26:45.489" v="1288" actId="20577"/>
        <pc:sldMkLst>
          <pc:docMk/>
          <pc:sldMk cId="4013965477" sldId="280"/>
        </pc:sldMkLst>
        <pc:spChg chg="mod">
          <ac:chgData name="Nikita Deoche" userId="8bdf740873b0f7ac" providerId="LiveId" clId="{A57BABD8-C0A7-48BB-A8C8-E65F73EDE95A}" dt="2023-09-08T12:26:45.489" v="1288" actId="20577"/>
          <ac:spMkLst>
            <pc:docMk/>
            <pc:sldMk cId="4013965477" sldId="280"/>
            <ac:spMk id="4" creationId="{C784D3B0-0146-FEC8-5054-4B7E2392997B}"/>
          </ac:spMkLst>
        </pc:spChg>
        <pc:spChg chg="mod">
          <ac:chgData name="Nikita Deoche" userId="8bdf740873b0f7ac" providerId="LiveId" clId="{A57BABD8-C0A7-48BB-A8C8-E65F73EDE95A}" dt="2023-09-08T12:24:06.499" v="1151" actId="20577"/>
          <ac:spMkLst>
            <pc:docMk/>
            <pc:sldMk cId="4013965477" sldId="280"/>
            <ac:spMk id="5" creationId="{4B9BE619-8BF9-0572-8E30-AF94BA5FFF31}"/>
          </ac:spMkLst>
        </pc:spChg>
        <pc:spChg chg="mod">
          <ac:chgData name="Nikita Deoche" userId="8bdf740873b0f7ac" providerId="LiveId" clId="{A57BABD8-C0A7-48BB-A8C8-E65F73EDE95A}" dt="2023-09-08T12:22:05.780" v="1087"/>
          <ac:spMkLst>
            <pc:docMk/>
            <pc:sldMk cId="4013965477" sldId="280"/>
            <ac:spMk id="6" creationId="{C4C696B0-2AE9-34F8-F409-B23330ECA0B2}"/>
          </ac:spMkLst>
        </pc:spChg>
      </pc:sldChg>
      <pc:sldChg chg="del">
        <pc:chgData name="Nikita Deoche" userId="8bdf740873b0f7ac" providerId="LiveId" clId="{A57BABD8-C0A7-48BB-A8C8-E65F73EDE95A}" dt="2023-09-08T11:11:17.957" v="458" actId="47"/>
        <pc:sldMkLst>
          <pc:docMk/>
          <pc:sldMk cId="3638613724" sldId="281"/>
        </pc:sldMkLst>
      </pc:sldChg>
      <pc:sldChg chg="addSp modSp new mod">
        <pc:chgData name="Nikita Deoche" userId="8bdf740873b0f7ac" providerId="LiveId" clId="{A57BABD8-C0A7-48BB-A8C8-E65F73EDE95A}" dt="2023-09-01T13:50:14.946" v="383" actId="1076"/>
        <pc:sldMkLst>
          <pc:docMk/>
          <pc:sldMk cId="110532277" sldId="282"/>
        </pc:sldMkLst>
        <pc:spChg chg="add mod">
          <ac:chgData name="Nikita Deoche" userId="8bdf740873b0f7ac" providerId="LiveId" clId="{A57BABD8-C0A7-48BB-A8C8-E65F73EDE95A}" dt="2023-09-01T13:50:05.126" v="381" actId="1076"/>
          <ac:spMkLst>
            <pc:docMk/>
            <pc:sldMk cId="110532277" sldId="282"/>
            <ac:spMk id="2" creationId="{53DDAD9D-E5F7-2B68-58FA-368CC425B679}"/>
          </ac:spMkLst>
        </pc:spChg>
        <pc:spChg chg="add mod">
          <ac:chgData name="Nikita Deoche" userId="8bdf740873b0f7ac" providerId="LiveId" clId="{A57BABD8-C0A7-48BB-A8C8-E65F73EDE95A}" dt="2023-09-01T13:50:14.946" v="383" actId="1076"/>
          <ac:spMkLst>
            <pc:docMk/>
            <pc:sldMk cId="110532277" sldId="282"/>
            <ac:spMk id="4" creationId="{6CA02965-5148-9D41-D2E5-283E0F1E80B2}"/>
          </ac:spMkLst>
        </pc:spChg>
        <pc:picChg chg="add mod">
          <ac:chgData name="Nikita Deoche" userId="8bdf740873b0f7ac" providerId="LiveId" clId="{A57BABD8-C0A7-48BB-A8C8-E65F73EDE95A}" dt="2023-09-01T13:50:07.516" v="382" actId="1076"/>
          <ac:picMkLst>
            <pc:docMk/>
            <pc:sldMk cId="110532277" sldId="282"/>
            <ac:picMk id="3" creationId="{D88E85FB-75D8-7959-B847-3282E3774A92}"/>
          </ac:picMkLst>
        </pc:picChg>
      </pc:sldChg>
      <pc:sldChg chg="addSp modSp new mod ord">
        <pc:chgData name="Nikita Deoche" userId="8bdf740873b0f7ac" providerId="LiveId" clId="{A57BABD8-C0A7-48BB-A8C8-E65F73EDE95A}" dt="2023-09-09T11:27:17.362" v="2105"/>
        <pc:sldMkLst>
          <pc:docMk/>
          <pc:sldMk cId="2653760733" sldId="283"/>
        </pc:sldMkLst>
        <pc:spChg chg="add mod">
          <ac:chgData name="Nikita Deoche" userId="8bdf740873b0f7ac" providerId="LiveId" clId="{A57BABD8-C0A7-48BB-A8C8-E65F73EDE95A}" dt="2023-09-08T12:14:55.228" v="975" actId="1076"/>
          <ac:spMkLst>
            <pc:docMk/>
            <pc:sldMk cId="2653760733" sldId="283"/>
            <ac:spMk id="2" creationId="{F7387A13-E4B2-614B-C8BC-7061DAA7A6D4}"/>
          </ac:spMkLst>
        </pc:spChg>
        <pc:spChg chg="add mod">
          <ac:chgData name="Nikita Deoche" userId="8bdf740873b0f7ac" providerId="LiveId" clId="{A57BABD8-C0A7-48BB-A8C8-E65F73EDE95A}" dt="2023-09-08T12:39:49.914" v="1394" actId="20578"/>
          <ac:spMkLst>
            <pc:docMk/>
            <pc:sldMk cId="2653760733" sldId="283"/>
            <ac:spMk id="3" creationId="{6CB20FB1-4FFE-BAE7-1163-306578AA8AE9}"/>
          </ac:spMkLst>
        </pc:spChg>
      </pc:sldChg>
      <pc:sldChg chg="addSp delSp modSp new mod">
        <pc:chgData name="Nikita Deoche" userId="8bdf740873b0f7ac" providerId="LiveId" clId="{A57BABD8-C0A7-48BB-A8C8-E65F73EDE95A}" dt="2023-09-08T12:46:03.540" v="1410" actId="1076"/>
        <pc:sldMkLst>
          <pc:docMk/>
          <pc:sldMk cId="1066800300" sldId="284"/>
        </pc:sldMkLst>
        <pc:spChg chg="add mod">
          <ac:chgData name="Nikita Deoche" userId="8bdf740873b0f7ac" providerId="LiveId" clId="{A57BABD8-C0A7-48BB-A8C8-E65F73EDE95A}" dt="2023-09-08T12:32:20.275" v="1364" actId="207"/>
          <ac:spMkLst>
            <pc:docMk/>
            <pc:sldMk cId="1066800300" sldId="284"/>
            <ac:spMk id="4" creationId="{39FFA4C6-4554-4F76-9091-56DB1AD42A40}"/>
          </ac:spMkLst>
        </pc:spChg>
        <pc:spChg chg="add del">
          <ac:chgData name="Nikita Deoche" userId="8bdf740873b0f7ac" providerId="LiveId" clId="{A57BABD8-C0A7-48BB-A8C8-E65F73EDE95A}" dt="2023-09-08T12:39:34.327" v="1392" actId="22"/>
          <ac:spMkLst>
            <pc:docMk/>
            <pc:sldMk cId="1066800300" sldId="284"/>
            <ac:spMk id="6" creationId="{41258AC7-661C-A2CC-FAF8-8384C51559F9}"/>
          </ac:spMkLst>
        </pc:spChg>
        <pc:graphicFrameChg chg="add del mod modGraphic">
          <ac:chgData name="Nikita Deoche" userId="8bdf740873b0f7ac" providerId="LiveId" clId="{A57BABD8-C0A7-48BB-A8C8-E65F73EDE95A}" dt="2023-09-08T12:30:04.814" v="1303" actId="478"/>
          <ac:graphicFrameMkLst>
            <pc:docMk/>
            <pc:sldMk cId="1066800300" sldId="284"/>
            <ac:graphicFrameMk id="2" creationId="{20782D8F-193E-FF53-C78D-D56C6AC21A9E}"/>
          </ac:graphicFrameMkLst>
        </pc:graphicFrameChg>
        <pc:graphicFrameChg chg="add mod modGraphic">
          <ac:chgData name="Nikita Deoche" userId="8bdf740873b0f7ac" providerId="LiveId" clId="{A57BABD8-C0A7-48BB-A8C8-E65F73EDE95A}" dt="2023-09-08T12:46:03.540" v="1410" actId="1076"/>
          <ac:graphicFrameMkLst>
            <pc:docMk/>
            <pc:sldMk cId="1066800300" sldId="284"/>
            <ac:graphicFrameMk id="3" creationId="{7B927D75-BD4B-DC75-BC5F-25CDCB344DC7}"/>
          </ac:graphicFrameMkLst>
        </pc:graphicFrameChg>
      </pc:sldChg>
      <pc:sldChg chg="new del">
        <pc:chgData name="Nikita Deoche" userId="8bdf740873b0f7ac" providerId="LiveId" clId="{A57BABD8-C0A7-48BB-A8C8-E65F73EDE95A}" dt="2023-09-08T12:27:53.607" v="1290" actId="47"/>
        <pc:sldMkLst>
          <pc:docMk/>
          <pc:sldMk cId="1112282626" sldId="284"/>
        </pc:sldMkLst>
      </pc:sldChg>
      <pc:sldChg chg="addSp modSp new mod">
        <pc:chgData name="Nikita Deoche" userId="8bdf740873b0f7ac" providerId="LiveId" clId="{A57BABD8-C0A7-48BB-A8C8-E65F73EDE95A}" dt="2023-09-08T13:06:49.337" v="1558" actId="1076"/>
        <pc:sldMkLst>
          <pc:docMk/>
          <pc:sldMk cId="1577507792" sldId="285"/>
        </pc:sldMkLst>
        <pc:graphicFrameChg chg="add mod modGraphic">
          <ac:chgData name="Nikita Deoche" userId="8bdf740873b0f7ac" providerId="LiveId" clId="{A57BABD8-C0A7-48BB-A8C8-E65F73EDE95A}" dt="2023-09-08T13:06:49.337" v="1558" actId="1076"/>
          <ac:graphicFrameMkLst>
            <pc:docMk/>
            <pc:sldMk cId="1577507792" sldId="285"/>
            <ac:graphicFrameMk id="2" creationId="{64148EA2-8A22-1A1F-2078-70A5AC8ED7FF}"/>
          </ac:graphicFrameMkLst>
        </pc:graphicFrameChg>
      </pc:sldChg>
      <pc:sldChg chg="new del">
        <pc:chgData name="Nikita Deoche" userId="8bdf740873b0f7ac" providerId="LiveId" clId="{A57BABD8-C0A7-48BB-A8C8-E65F73EDE95A}" dt="2023-09-08T12:58:34.511" v="1498" actId="47"/>
        <pc:sldMkLst>
          <pc:docMk/>
          <pc:sldMk cId="942948926" sldId="286"/>
        </pc:sldMkLst>
      </pc:sldChg>
      <pc:sldChg chg="addSp modSp new mod">
        <pc:chgData name="Nikita Deoche" userId="8bdf740873b0f7ac" providerId="LiveId" clId="{A57BABD8-C0A7-48BB-A8C8-E65F73EDE95A}" dt="2023-09-09T07:45:42.063" v="2035"/>
        <pc:sldMkLst>
          <pc:docMk/>
          <pc:sldMk cId="1697555780" sldId="286"/>
        </pc:sldMkLst>
        <pc:spChg chg="add mod">
          <ac:chgData name="Nikita Deoche" userId="8bdf740873b0f7ac" providerId="LiveId" clId="{A57BABD8-C0A7-48BB-A8C8-E65F73EDE95A}" dt="2023-09-08T12:59:50.091" v="1528" actId="1076"/>
          <ac:spMkLst>
            <pc:docMk/>
            <pc:sldMk cId="1697555780" sldId="286"/>
            <ac:spMk id="2" creationId="{66E6E846-73A7-04AB-6C60-85A15143EA12}"/>
          </ac:spMkLst>
        </pc:spChg>
        <pc:spChg chg="add mod">
          <ac:chgData name="Nikita Deoche" userId="8bdf740873b0f7ac" providerId="LiveId" clId="{A57BABD8-C0A7-48BB-A8C8-E65F73EDE95A}" dt="2023-09-09T07:45:42.063" v="2035"/>
          <ac:spMkLst>
            <pc:docMk/>
            <pc:sldMk cId="1697555780" sldId="286"/>
            <ac:spMk id="3" creationId="{190CEBF0-0BCF-D46B-A6BE-326006740864}"/>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1141572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2809782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45E1F6A-6783-47D1-B1E3-A1658AA42748}" type="slidenum">
              <a:rPr lang="en-IN" smtClean="0"/>
              <a:t>‹#›</a:t>
            </a:fld>
            <a:endParaRPr lang="en-IN"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559205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36134202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45E1F6A-6783-47D1-B1E3-A1658AA42748}" type="slidenum">
              <a:rPr lang="en-IN" smtClean="0"/>
              <a:t>‹#›</a:t>
            </a:fld>
            <a:endParaRPr lang="en-IN"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4149990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34195935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28400231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37028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2259274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4148553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1979168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90242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3056888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327844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2229162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BE2C0D-890F-4FE1-A5EA-9D980042C8B8}" type="datetimeFigureOut">
              <a:rPr lang="en-IN" smtClean="0"/>
              <a:t>13-05-2024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45E1F6A-6783-47D1-B1E3-A1658AA42748}" type="slidenum">
              <a:rPr lang="en-IN" smtClean="0"/>
              <a:t>‹#›</a:t>
            </a:fld>
            <a:endParaRPr lang="en-IN" dirty="0"/>
          </a:p>
        </p:txBody>
      </p:sp>
    </p:spTree>
    <p:extLst>
      <p:ext uri="{BB962C8B-B14F-4D97-AF65-F5344CB8AC3E}">
        <p14:creationId xmlns:p14="http://schemas.microsoft.com/office/powerpoint/2010/main" val="28604810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4BE2C0D-890F-4FE1-A5EA-9D980042C8B8}" type="datetimeFigureOut">
              <a:rPr lang="en-IN" smtClean="0"/>
              <a:t>13-05-2024</a:t>
            </a:fld>
            <a:endParaRPr lang="en-IN"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745E1F6A-6783-47D1-B1E3-A1658AA42748}" type="slidenum">
              <a:rPr lang="en-IN" smtClean="0"/>
              <a:t>‹#›</a:t>
            </a:fld>
            <a:endParaRPr lang="en-IN" dirty="0"/>
          </a:p>
        </p:txBody>
      </p:sp>
    </p:spTree>
    <p:extLst>
      <p:ext uri="{BB962C8B-B14F-4D97-AF65-F5344CB8AC3E}">
        <p14:creationId xmlns:p14="http://schemas.microsoft.com/office/powerpoint/2010/main" val="885897397"/>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FEAA4-8BF4-1F90-63A8-49C4E6113C0D}"/>
              </a:ext>
            </a:extLst>
          </p:cNvPr>
          <p:cNvSpPr>
            <a:spLocks noGrp="1"/>
          </p:cNvSpPr>
          <p:nvPr>
            <p:ph type="title"/>
          </p:nvPr>
        </p:nvSpPr>
        <p:spPr>
          <a:xfrm>
            <a:off x="2346584" y="4560946"/>
            <a:ext cx="8273987" cy="1280890"/>
          </a:xfrm>
        </p:spPr>
        <p:txBody>
          <a:bodyPr>
            <a:normAutofit/>
          </a:bodyPr>
          <a:lstStyle/>
          <a:p>
            <a:pPr marL="135255" marR="184150" indent="0" algn="ctr">
              <a:spcBef>
                <a:spcPts val="305"/>
              </a:spcBef>
              <a:spcAft>
                <a:spcPts val="0"/>
              </a:spcAft>
            </a:pPr>
            <a:r>
              <a:rPr lang="en-US" sz="2800" dirty="0">
                <a:solidFill>
                  <a:schemeClr val="accent2">
                    <a:lumMod val="50000"/>
                  </a:schemeClr>
                </a:solidFill>
                <a:latin typeface="Times New Roman" panose="02020603050405020304" pitchFamily="18" charset="0"/>
              </a:rPr>
              <a:t>C</a:t>
            </a:r>
            <a:r>
              <a:rPr lang="en-US" sz="2800" dirty="0">
                <a:solidFill>
                  <a:schemeClr val="accent2">
                    <a:lumMod val="50000"/>
                  </a:schemeClr>
                </a:solidFill>
                <a:effectLst/>
                <a:latin typeface="Times New Roman" panose="02020603050405020304" pitchFamily="18" charset="0"/>
              </a:rPr>
              <a:t>rop Disease Detection using Machine Learning</a:t>
            </a:r>
            <a:endParaRPr lang="en-IN" sz="2800" dirty="0">
              <a:solidFill>
                <a:schemeClr val="accent2">
                  <a:lumMod val="50000"/>
                </a:schemeClr>
              </a:solidFill>
              <a:effectLst/>
              <a:latin typeface="Times New Roman" panose="02020603050405020304" pitchFamily="18" charset="0"/>
            </a:endParaRPr>
          </a:p>
        </p:txBody>
      </p:sp>
      <p:sp>
        <p:nvSpPr>
          <p:cNvPr id="3" name="Content Placeholder 2">
            <a:extLst>
              <a:ext uri="{FF2B5EF4-FFF2-40B4-BE49-F238E27FC236}">
                <a16:creationId xmlns:a16="http://schemas.microsoft.com/office/drawing/2014/main" id="{5CFA4F47-41DE-D351-5E84-FD33235BFAA6}"/>
              </a:ext>
            </a:extLst>
          </p:cNvPr>
          <p:cNvSpPr>
            <a:spLocks noGrp="1"/>
          </p:cNvSpPr>
          <p:nvPr>
            <p:ph idx="1"/>
          </p:nvPr>
        </p:nvSpPr>
        <p:spPr>
          <a:xfrm>
            <a:off x="3006240" y="313213"/>
            <a:ext cx="6484687" cy="1912589"/>
          </a:xfrm>
        </p:spPr>
        <p:txBody>
          <a:bodyPr>
            <a:normAutofit lnSpcReduction="10000"/>
          </a:bodyPr>
          <a:lstStyle/>
          <a:p>
            <a:pPr marL="0" indent="0" algn="ctr">
              <a:buNone/>
            </a:pPr>
            <a:r>
              <a:rPr lang="en-IN" sz="2000" b="1" dirty="0">
                <a:effectLst/>
                <a:latin typeface="Times New Roman" panose="02020603050405020304" pitchFamily="18" charset="0"/>
              </a:rPr>
              <a:t> </a:t>
            </a:r>
            <a:r>
              <a:rPr lang="en-US" sz="2400" b="1" dirty="0">
                <a:solidFill>
                  <a:prstClr val="black"/>
                </a:solidFill>
                <a:effectLst>
                  <a:outerShdw blurRad="38100" dist="38100" dir="2700000" algn="tl">
                    <a:srgbClr val="000000">
                      <a:alpha val="43137"/>
                    </a:srgbClr>
                  </a:outerShdw>
                </a:effectLst>
                <a:latin typeface="Times New Roman" pitchFamily="18" charset="0"/>
                <a:cs typeface="Times New Roman" pitchFamily="18" charset="0"/>
              </a:rPr>
              <a:t>Vidarbha Youth Welfare Society’s</a:t>
            </a:r>
            <a:br>
              <a:rPr lang="en-US" sz="2400" b="1" dirty="0">
                <a:solidFill>
                  <a:prstClr val="black"/>
                </a:solidFill>
                <a:effectLst>
                  <a:outerShdw blurRad="38100" dist="38100" dir="2700000" algn="tl">
                    <a:srgbClr val="000000">
                      <a:alpha val="43137"/>
                    </a:srgbClr>
                  </a:outerShdw>
                </a:effectLst>
                <a:latin typeface="Times New Roman" pitchFamily="18" charset="0"/>
                <a:cs typeface="Times New Roman" pitchFamily="18" charset="0"/>
              </a:rPr>
            </a:br>
            <a:r>
              <a:rPr lang="en-US" sz="2400" b="1" dirty="0">
                <a:solidFill>
                  <a:prstClr val="black"/>
                </a:solidFill>
                <a:effectLst>
                  <a:outerShdw blurRad="38100" dist="38100" dir="2700000" algn="tl">
                    <a:srgbClr val="000000">
                      <a:alpha val="43137"/>
                    </a:srgbClr>
                  </a:outerShdw>
                </a:effectLst>
                <a:latin typeface="Times New Roman" pitchFamily="18" charset="0"/>
                <a:cs typeface="Times New Roman" pitchFamily="18" charset="0"/>
              </a:rPr>
              <a:t>Prof. Ram Meghe Institute of Technology and Research, Badnera – Amravati</a:t>
            </a:r>
          </a:p>
          <a:p>
            <a:pPr marL="0" indent="0" algn="ctr">
              <a:buNone/>
            </a:pPr>
            <a:r>
              <a:rPr lang="en-IN" sz="2400" b="1" dirty="0">
                <a:solidFill>
                  <a:prstClr val="black"/>
                </a:solidFill>
                <a:effectLst>
                  <a:outerShdw blurRad="38100" dist="38100" dir="2700000" algn="tl">
                    <a:srgbClr val="000000">
                      <a:alpha val="43137"/>
                    </a:srgbClr>
                  </a:outerShdw>
                </a:effectLst>
                <a:latin typeface="Times New Roman" pitchFamily="18" charset="0"/>
                <a:cs typeface="Times New Roman" pitchFamily="18" charset="0"/>
              </a:rPr>
              <a:t>Department Of Computer Science &amp; Engineering</a:t>
            </a:r>
          </a:p>
          <a:p>
            <a:pPr algn="ctr"/>
            <a:endParaRPr lang="en-IN" sz="2000" b="1" dirty="0">
              <a:solidFill>
                <a:prstClr val="black"/>
              </a:solidFill>
              <a:effectLst>
                <a:outerShdw blurRad="38100" dist="38100" dir="2700000" algn="tl">
                  <a:srgbClr val="000000">
                    <a:alpha val="43137"/>
                  </a:srgbClr>
                </a:outerShdw>
              </a:effectLst>
              <a:latin typeface="Times New Roman" pitchFamily="18" charset="0"/>
              <a:cs typeface="Times New Roman" pitchFamily="18" charset="0"/>
            </a:endParaRPr>
          </a:p>
          <a:p>
            <a:pPr algn="ctr"/>
            <a:endParaRPr lang="en-IN" sz="2000" b="1" dirty="0">
              <a:solidFill>
                <a:prstClr val="black"/>
              </a:solidFill>
              <a:effectLst>
                <a:outerShdw blurRad="38100" dist="38100" dir="2700000" algn="tl">
                  <a:srgbClr val="000000">
                    <a:alpha val="43137"/>
                  </a:srgbClr>
                </a:outerShdw>
              </a:effectLst>
              <a:latin typeface="Times New Roman" pitchFamily="18" charset="0"/>
              <a:cs typeface="Times New Roman" pitchFamily="18" charset="0"/>
            </a:endParaRPr>
          </a:p>
          <a:p>
            <a:pPr algn="ctr"/>
            <a:endParaRPr lang="en-IN" sz="2000" b="1" dirty="0">
              <a:solidFill>
                <a:prstClr val="black"/>
              </a:solidFill>
              <a:effectLst>
                <a:outerShdw blurRad="38100" dist="38100" dir="2700000" algn="tl">
                  <a:srgbClr val="000000">
                    <a:alpha val="43137"/>
                  </a:srgbClr>
                </a:outerShdw>
              </a:effectLst>
              <a:latin typeface="Times New Roman" pitchFamily="18" charset="0"/>
              <a:cs typeface="Times New Roman" pitchFamily="18" charset="0"/>
            </a:endParaRPr>
          </a:p>
          <a:p>
            <a:pPr algn="ctr"/>
            <a:endParaRPr lang="en-IN" sz="2000" b="1" dirty="0">
              <a:solidFill>
                <a:prstClr val="black"/>
              </a:solidFill>
              <a:effectLst>
                <a:outerShdw blurRad="38100" dist="38100" dir="2700000" algn="tl">
                  <a:srgbClr val="000000">
                    <a:alpha val="43137"/>
                  </a:srgbClr>
                </a:outerShdw>
              </a:effectLst>
              <a:latin typeface="Times New Roman" pitchFamily="18" charset="0"/>
              <a:cs typeface="Times New Roman" pitchFamily="18" charset="0"/>
            </a:endParaRPr>
          </a:p>
          <a:p>
            <a:pPr algn="ctr"/>
            <a:endParaRPr lang="en-IN" sz="2000" b="1" dirty="0">
              <a:solidFill>
                <a:prstClr val="black"/>
              </a:solidFill>
              <a:effectLst>
                <a:outerShdw blurRad="38100" dist="38100" dir="2700000" algn="tl">
                  <a:srgbClr val="000000">
                    <a:alpha val="43137"/>
                  </a:srgbClr>
                </a:outerShdw>
              </a:effectLst>
              <a:latin typeface="Times New Roman" pitchFamily="18" charset="0"/>
              <a:cs typeface="Times New Roman" pitchFamily="18" charset="0"/>
            </a:endParaRPr>
          </a:p>
          <a:p>
            <a:pPr algn="ctr"/>
            <a:endParaRPr lang="en-IN" sz="2000" b="1" dirty="0">
              <a:solidFill>
                <a:prstClr val="black"/>
              </a:solidFill>
              <a:effectLst>
                <a:outerShdw blurRad="38100" dist="38100" dir="2700000" algn="tl">
                  <a:srgbClr val="000000">
                    <a:alpha val="43137"/>
                  </a:srgbClr>
                </a:outerShdw>
              </a:effectLst>
              <a:latin typeface="Times New Roman" pitchFamily="18" charset="0"/>
              <a:cs typeface="Times New Roman" pitchFamily="18" charset="0"/>
            </a:endParaRPr>
          </a:p>
          <a:p>
            <a:pPr algn="ctr"/>
            <a:endParaRPr lang="en-IN" sz="2000" b="1" dirty="0">
              <a:solidFill>
                <a:prstClr val="black"/>
              </a:solidFill>
              <a:effectLst>
                <a:outerShdw blurRad="38100" dist="38100" dir="2700000" algn="tl">
                  <a:srgbClr val="000000">
                    <a:alpha val="43137"/>
                  </a:srgbClr>
                </a:outerShdw>
              </a:effectLst>
              <a:latin typeface="Times New Roman" pitchFamily="18" charset="0"/>
              <a:cs typeface="Times New Roman" pitchFamily="18" charset="0"/>
            </a:endParaRPr>
          </a:p>
          <a:p>
            <a:pPr algn="ctr"/>
            <a:endParaRPr lang="en-IN" sz="2000" dirty="0">
              <a:solidFill>
                <a:prstClr val="black"/>
              </a:solidFill>
              <a:latin typeface="Copperplate Gothic Bold" panose="020E0705020206020404" pitchFamily="34" charset="0"/>
            </a:endParaRPr>
          </a:p>
        </p:txBody>
      </p:sp>
      <p:pic>
        <p:nvPicPr>
          <p:cNvPr id="4" name="image1.jpeg">
            <a:extLst>
              <a:ext uri="{FF2B5EF4-FFF2-40B4-BE49-F238E27FC236}">
                <a16:creationId xmlns:a16="http://schemas.microsoft.com/office/drawing/2014/main" id="{834B6D44-8B97-0D1E-C739-39A7A7C30489}"/>
              </a:ext>
            </a:extLst>
          </p:cNvPr>
          <p:cNvPicPr>
            <a:picLocks noChangeAspect="1"/>
          </p:cNvPicPr>
          <p:nvPr/>
        </p:nvPicPr>
        <p:blipFill>
          <a:blip r:embed="rId2" cstate="print">
            <a:clrChange>
              <a:clrFrom>
                <a:srgbClr val="FFFFFF"/>
              </a:clrFrom>
              <a:clrTo>
                <a:srgbClr val="FFFFFF">
                  <a:alpha val="0"/>
                </a:srgbClr>
              </a:clrTo>
            </a:clrChange>
          </a:blip>
          <a:stretch>
            <a:fillRect/>
          </a:stretch>
        </p:blipFill>
        <p:spPr>
          <a:xfrm>
            <a:off x="5139891" y="2225802"/>
            <a:ext cx="2121242" cy="2335144"/>
          </a:xfrm>
          <a:prstGeom prst="rect">
            <a:avLst/>
          </a:prstGeom>
        </p:spPr>
      </p:pic>
      <p:sp>
        <p:nvSpPr>
          <p:cNvPr id="5" name="TextBox 4">
            <a:extLst>
              <a:ext uri="{FF2B5EF4-FFF2-40B4-BE49-F238E27FC236}">
                <a16:creationId xmlns:a16="http://schemas.microsoft.com/office/drawing/2014/main" id="{D3ED7C66-C08D-BE3A-C328-59C0CD8BD13B}"/>
              </a:ext>
            </a:extLst>
          </p:cNvPr>
          <p:cNvSpPr txBox="1"/>
          <p:nvPr/>
        </p:nvSpPr>
        <p:spPr>
          <a:xfrm>
            <a:off x="1819175" y="5560721"/>
            <a:ext cx="3946358" cy="912814"/>
          </a:xfrm>
          <a:prstGeom prst="rect">
            <a:avLst/>
          </a:prstGeom>
          <a:noFill/>
        </p:spPr>
        <p:txBody>
          <a:bodyPr wrap="square" rtlCol="0">
            <a:spAutoFit/>
          </a:bodyPr>
          <a:lstStyle/>
          <a:p>
            <a:pPr algn="just">
              <a:lnSpc>
                <a:spcPct val="120000"/>
              </a:lnSpc>
            </a:pPr>
            <a:r>
              <a:rPr lang="en-IN" sz="2800" dirty="0">
                <a:latin typeface="Times New Roman" panose="02020603050405020304" pitchFamily="18" charset="0"/>
                <a:cs typeface="Times New Roman" panose="02020603050405020304" pitchFamily="18" charset="0"/>
              </a:rPr>
              <a:t>Presented By:</a:t>
            </a:r>
          </a:p>
          <a:p>
            <a:pPr algn="just">
              <a:lnSpc>
                <a:spcPct val="120000"/>
              </a:lnSpc>
            </a:pPr>
            <a:r>
              <a:rPr lang="en-IN" dirty="0">
                <a:latin typeface="Times New Roman" panose="02020603050405020304" pitchFamily="18" charset="0"/>
                <a:cs typeface="Times New Roman" panose="02020603050405020304" pitchFamily="18" charset="0"/>
              </a:rPr>
              <a:t>B3</a:t>
            </a:r>
            <a:endParaRPr lang="en-IN" sz="18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BD008732-BA9E-1EF0-3BA0-EFAD5C45B917}"/>
              </a:ext>
            </a:extLst>
          </p:cNvPr>
          <p:cNvSpPr txBox="1"/>
          <p:nvPr/>
        </p:nvSpPr>
        <p:spPr>
          <a:xfrm>
            <a:off x="7949239" y="5560721"/>
            <a:ext cx="3792353" cy="113877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Project Guide:-</a:t>
            </a:r>
          </a:p>
          <a:p>
            <a:r>
              <a:rPr lang="en-US" sz="1800" dirty="0">
                <a:latin typeface="Times New Roman" panose="02020603050405020304" pitchFamily="18" charset="0"/>
                <a:cs typeface="Times New Roman" panose="02020603050405020304" pitchFamily="18" charset="0"/>
              </a:rPr>
              <a:t> Dr. N. S. Dandge</a:t>
            </a:r>
            <a:endParaRPr lang="en-IN" sz="18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8446912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B1442-EB6D-9408-DFAE-AFCF0F4A9031}"/>
              </a:ext>
            </a:extLst>
          </p:cNvPr>
          <p:cNvSpPr>
            <a:spLocks noGrp="1"/>
          </p:cNvSpPr>
          <p:nvPr>
            <p:ph type="title"/>
          </p:nvPr>
        </p:nvSpPr>
        <p:spPr>
          <a:xfrm>
            <a:off x="1802719" y="359341"/>
            <a:ext cx="8911687" cy="1280890"/>
          </a:xfrm>
        </p:spPr>
        <p:txBody>
          <a:bodyPr>
            <a:normAutofit fontScale="90000"/>
          </a:bodyPr>
          <a:lstStyle/>
          <a:p>
            <a:r>
              <a:rPr lang="en-US" sz="4000" dirty="0">
                <a:latin typeface="Times New Roman" panose="02020603050405020304" pitchFamily="18" charset="0"/>
                <a:cs typeface="Times New Roman" panose="02020603050405020304" pitchFamily="18" charset="0"/>
              </a:rPr>
              <a:t>Design</a:t>
            </a:r>
            <a:r>
              <a:rPr lang="en-US" dirty="0">
                <a:latin typeface="Times New Roman" panose="02020603050405020304" pitchFamily="18" charset="0"/>
                <a:cs typeface="Times New Roman" panose="02020603050405020304" pitchFamily="18" charset="0"/>
              </a:rPr>
              <a:t> Flow</a:t>
            </a: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r>
              <a:rPr lang="en-US" sz="2000" b="1" dirty="0">
                <a:solidFill>
                  <a:schemeClr val="tx1"/>
                </a:solidFill>
                <a:latin typeface="Times New Roman" panose="02020603050405020304" pitchFamily="18" charset="0"/>
                <a:cs typeface="Times New Roman" panose="02020603050405020304" pitchFamily="18" charset="0"/>
              </a:rPr>
              <a:t>Admin Working:</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517DDC1-213D-0B4B-053A-B97868A67D92}"/>
              </a:ext>
            </a:extLst>
          </p:cNvPr>
          <p:cNvSpPr>
            <a:spLocks noGrp="1"/>
          </p:cNvSpPr>
          <p:nvPr>
            <p:ph idx="1"/>
          </p:nvPr>
        </p:nvSpPr>
        <p:spPr>
          <a:xfrm>
            <a:off x="2589212" y="2080592"/>
            <a:ext cx="8915400" cy="3777622"/>
          </a:xfrm>
        </p:spPr>
        <p:txBody>
          <a:bodyPr>
            <a:normAutofit/>
          </a:bodyPr>
          <a:lstStyle/>
          <a:p>
            <a:pPr marL="0" indent="0" algn="just">
              <a:buNone/>
            </a:pPr>
            <a:endParaRPr lang="en-US" sz="1600" dirty="0">
              <a:latin typeface="Times New Roman" panose="02020603050405020304" pitchFamily="18"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23D07E2F-53D8-E227-3355-B4CFB6FF7FB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30930" y="1740504"/>
            <a:ext cx="9182501" cy="4652277"/>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5A51FA30-8AFF-4059-4EC4-8E6C66E91ADC}"/>
              </a:ext>
            </a:extLst>
          </p:cNvPr>
          <p:cNvSpPr txBox="1"/>
          <p:nvPr/>
        </p:nvSpPr>
        <p:spPr>
          <a:xfrm>
            <a:off x="5681046" y="6392781"/>
            <a:ext cx="3732461" cy="553998"/>
          </a:xfrm>
          <a:prstGeom prst="rect">
            <a:avLst/>
          </a:prstGeom>
          <a:noFill/>
        </p:spPr>
        <p:txBody>
          <a:bodyPr wrap="square" rtlCol="0">
            <a:spAutoFit/>
          </a:bodyPr>
          <a:lstStyle/>
          <a:p>
            <a:r>
              <a:rPr lang="en-US" sz="1200" i="1" dirty="0">
                <a:latin typeface="Times New Roman" panose="02020603050405020304" pitchFamily="18" charset="0"/>
                <a:cs typeface="Times New Roman" panose="02020603050405020304" pitchFamily="18" charset="0"/>
              </a:rPr>
              <a:t>Working at Admin’s side</a:t>
            </a:r>
            <a:endParaRPr lang="en-IN" sz="1200" i="1"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797255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DDAD9D-E5F7-2B68-58FA-368CC425B679}"/>
              </a:ext>
            </a:extLst>
          </p:cNvPr>
          <p:cNvSpPr txBox="1"/>
          <p:nvPr/>
        </p:nvSpPr>
        <p:spPr>
          <a:xfrm>
            <a:off x="2059807" y="789619"/>
            <a:ext cx="5813659"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Farmer’s Working:</a:t>
            </a:r>
            <a:endParaRPr lang="en-IN" b="1"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D88E85FB-75D8-7959-B847-3282E3774A9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33060" y="1381281"/>
            <a:ext cx="8268101" cy="4779433"/>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6CA02965-5148-9D41-D2E5-283E0F1E80B2}"/>
              </a:ext>
            </a:extLst>
          </p:cNvPr>
          <p:cNvSpPr txBox="1"/>
          <p:nvPr/>
        </p:nvSpPr>
        <p:spPr>
          <a:xfrm>
            <a:off x="5342021" y="6203482"/>
            <a:ext cx="3551722" cy="276999"/>
          </a:xfrm>
          <a:prstGeom prst="rect">
            <a:avLst/>
          </a:prstGeom>
          <a:noFill/>
        </p:spPr>
        <p:txBody>
          <a:bodyPr wrap="square" rtlCol="0">
            <a:spAutoFit/>
          </a:bodyPr>
          <a:lstStyle/>
          <a:p>
            <a:r>
              <a:rPr lang="en-US" sz="1200" i="1" dirty="0">
                <a:latin typeface="Times New Roman" panose="02020603050405020304" pitchFamily="18" charset="0"/>
                <a:cs typeface="Times New Roman" panose="02020603050405020304" pitchFamily="18" charset="0"/>
              </a:rPr>
              <a:t>Working at Farmer’s side</a:t>
            </a:r>
            <a:endParaRPr lang="en-IN" sz="12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5322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23A47B-A6D8-F53A-021A-BBBF730A282A}"/>
              </a:ext>
            </a:extLst>
          </p:cNvPr>
          <p:cNvSpPr txBox="1"/>
          <p:nvPr/>
        </p:nvSpPr>
        <p:spPr>
          <a:xfrm>
            <a:off x="2454443" y="827772"/>
            <a:ext cx="4783756" cy="584775"/>
          </a:xfrm>
          <a:prstGeom prst="rect">
            <a:avLst/>
          </a:prstGeom>
          <a:noFill/>
        </p:spPr>
        <p:txBody>
          <a:bodyPr wrap="square" rtlCol="0">
            <a:spAutoFit/>
          </a:bodyPr>
          <a:lstStyle/>
          <a:p>
            <a:r>
              <a:rPr lang="en-IN" sz="3200" dirty="0">
                <a:solidFill>
                  <a:schemeClr val="accent2">
                    <a:lumMod val="75000"/>
                  </a:schemeClr>
                </a:solidFill>
                <a:latin typeface="Times New Roman" panose="02020603050405020304" pitchFamily="18" charset="0"/>
                <a:cs typeface="Times New Roman" panose="02020603050405020304" pitchFamily="18" charset="0"/>
              </a:rPr>
              <a:t>Data Flow Diagram</a:t>
            </a:r>
          </a:p>
        </p:txBody>
      </p:sp>
      <p:pic>
        <p:nvPicPr>
          <p:cNvPr id="88" name="Picture 87">
            <a:extLst>
              <a:ext uri="{FF2B5EF4-FFF2-40B4-BE49-F238E27FC236}">
                <a16:creationId xmlns:a16="http://schemas.microsoft.com/office/drawing/2014/main" id="{2C2521BE-AB32-AED8-4AF7-4E29FB298027}"/>
              </a:ext>
            </a:extLst>
          </p:cNvPr>
          <p:cNvPicPr>
            <a:picLocks noChangeAspect="1"/>
          </p:cNvPicPr>
          <p:nvPr/>
        </p:nvPicPr>
        <p:blipFill>
          <a:blip r:embed="rId2"/>
          <a:stretch>
            <a:fillRect/>
          </a:stretch>
        </p:blipFill>
        <p:spPr>
          <a:xfrm>
            <a:off x="2627697" y="1771271"/>
            <a:ext cx="7444274" cy="4133981"/>
          </a:xfrm>
          <a:prstGeom prst="rect">
            <a:avLst/>
          </a:prstGeom>
        </p:spPr>
      </p:pic>
    </p:spTree>
    <p:extLst>
      <p:ext uri="{BB962C8B-B14F-4D97-AF65-F5344CB8AC3E}">
        <p14:creationId xmlns:p14="http://schemas.microsoft.com/office/powerpoint/2010/main" val="6617460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DF3186-1CD9-78EC-E18F-7BDCAFE10E8A}"/>
              </a:ext>
            </a:extLst>
          </p:cNvPr>
          <p:cNvPicPr>
            <a:picLocks noChangeAspect="1"/>
          </p:cNvPicPr>
          <p:nvPr/>
        </p:nvPicPr>
        <p:blipFill>
          <a:blip r:embed="rId2"/>
          <a:stretch>
            <a:fillRect/>
          </a:stretch>
        </p:blipFill>
        <p:spPr>
          <a:xfrm>
            <a:off x="2454441" y="1217032"/>
            <a:ext cx="7786416" cy="4561904"/>
          </a:xfrm>
          <a:prstGeom prst="rect">
            <a:avLst/>
          </a:prstGeom>
        </p:spPr>
      </p:pic>
    </p:spTree>
    <p:extLst>
      <p:ext uri="{BB962C8B-B14F-4D97-AF65-F5344CB8AC3E}">
        <p14:creationId xmlns:p14="http://schemas.microsoft.com/office/powerpoint/2010/main" val="2048359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00491-502E-943C-A1B4-4672ABD388F4}"/>
              </a:ext>
            </a:extLst>
          </p:cNvPr>
          <p:cNvSpPr>
            <a:spLocks noGrp="1"/>
          </p:cNvSpPr>
          <p:nvPr>
            <p:ph type="title"/>
          </p:nvPr>
        </p:nvSpPr>
        <p:spPr>
          <a:xfrm>
            <a:off x="1980366" y="710020"/>
            <a:ext cx="5476877" cy="1229504"/>
          </a:xfrm>
        </p:spPr>
        <p:txBody>
          <a:bodyPr>
            <a:normAutofit/>
          </a:bodyPr>
          <a:lstStyle/>
          <a:p>
            <a:r>
              <a:rPr lang="en-US" dirty="0">
                <a:latin typeface="Times New Roman" panose="02020603050405020304" pitchFamily="18" charset="0"/>
                <a:cs typeface="Times New Roman" panose="02020603050405020304" pitchFamily="18" charset="0"/>
              </a:rPr>
              <a:t>Algorithm Used: CNN</a:t>
            </a:r>
            <a:br>
              <a:rPr lang="en-US"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51FA111-942A-AD69-562F-EB95118D153D}"/>
              </a:ext>
            </a:extLst>
          </p:cNvPr>
          <p:cNvSpPr>
            <a:spLocks noGrp="1"/>
          </p:cNvSpPr>
          <p:nvPr>
            <p:ph idx="1"/>
          </p:nvPr>
        </p:nvSpPr>
        <p:spPr>
          <a:xfrm>
            <a:off x="2592925" y="1282147"/>
            <a:ext cx="8915400" cy="4006222"/>
          </a:xfrm>
        </p:spPr>
        <p:txBody>
          <a:bodyPr>
            <a:normAutofit/>
          </a:bodyPr>
          <a:lstStyle/>
          <a:p>
            <a:pPr algn="l"/>
            <a:endParaRPr lang="en-US" sz="2000" dirty="0">
              <a:solidFill>
                <a:srgbClr val="51565E"/>
              </a:solidFill>
              <a:latin typeface="Times New Roman" panose="02020603050405020304" pitchFamily="18" charset="0"/>
              <a:cs typeface="Times New Roman" panose="02020603050405020304" pitchFamily="18" charset="0"/>
            </a:endParaRPr>
          </a:p>
          <a:p>
            <a:pPr algn="l"/>
            <a:endParaRPr lang="en-US" sz="2000" b="0" i="0" dirty="0">
              <a:solidFill>
                <a:srgbClr val="51565E"/>
              </a:solidFill>
              <a:effectLst/>
              <a:latin typeface="Times New Roman" panose="02020603050405020304" pitchFamily="18" charset="0"/>
              <a:cs typeface="Times New Roman" panose="02020603050405020304" pitchFamily="18" charset="0"/>
            </a:endParaRPr>
          </a:p>
          <a:p>
            <a:endParaRPr lang="en-IN" dirty="0">
              <a:solidFill>
                <a:schemeClr val="tx1"/>
              </a:solidFill>
            </a:endParaRPr>
          </a:p>
          <a:p>
            <a:endParaRPr lang="en-IN" dirty="0">
              <a:solidFill>
                <a:schemeClr val="tx1"/>
              </a:solidFill>
            </a:endParaRPr>
          </a:p>
        </p:txBody>
      </p:sp>
      <p:pic>
        <p:nvPicPr>
          <p:cNvPr id="6" name="Picture 5">
            <a:extLst>
              <a:ext uri="{FF2B5EF4-FFF2-40B4-BE49-F238E27FC236}">
                <a16:creationId xmlns:a16="http://schemas.microsoft.com/office/drawing/2014/main" id="{C87FC5CD-98D8-F06B-7B3A-EC825C9694AC}"/>
              </a:ext>
            </a:extLst>
          </p:cNvPr>
          <p:cNvPicPr>
            <a:picLocks noGrp="1" noChangeAspect="1" noChangeArrowheads="1"/>
          </p:cNvPicPr>
          <p:nvPr/>
        </p:nvPicPr>
        <p:blipFill>
          <a:blip r:embed="rId2"/>
          <a:srcRect/>
          <a:stretch>
            <a:fillRect/>
          </a:stretch>
        </p:blipFill>
        <p:spPr bwMode="auto">
          <a:xfrm>
            <a:off x="2876365" y="1676943"/>
            <a:ext cx="6942338" cy="4076241"/>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13970DFF-5E8D-27E9-F8B9-1B46E3B258EC}"/>
              </a:ext>
            </a:extLst>
          </p:cNvPr>
          <p:cNvSpPr txBox="1"/>
          <p:nvPr/>
        </p:nvSpPr>
        <p:spPr>
          <a:xfrm>
            <a:off x="5885896" y="5870981"/>
            <a:ext cx="1855433" cy="276999"/>
          </a:xfrm>
          <a:prstGeom prst="rect">
            <a:avLst/>
          </a:prstGeom>
          <a:noFill/>
        </p:spPr>
        <p:txBody>
          <a:bodyPr wrap="square" rtlCol="0">
            <a:spAutoFit/>
          </a:bodyPr>
          <a:lstStyle/>
          <a:p>
            <a:r>
              <a:rPr lang="en-US" sz="1200" i="1" dirty="0">
                <a:latin typeface="Times New Roman" panose="02020603050405020304" pitchFamily="18" charset="0"/>
                <a:cs typeface="Times New Roman" panose="02020603050405020304" pitchFamily="18" charset="0"/>
              </a:rPr>
              <a:t>CNN Working</a:t>
            </a:r>
            <a:endParaRPr lang="en-IN" sz="12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54355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B2DED-1F53-4CD7-E808-B5C35FB46E2C}"/>
              </a:ext>
            </a:extLst>
          </p:cNvPr>
          <p:cNvSpPr>
            <a:spLocks noGrp="1"/>
          </p:cNvSpPr>
          <p:nvPr>
            <p:ph type="title"/>
          </p:nvPr>
        </p:nvSpPr>
        <p:spPr>
          <a:xfrm>
            <a:off x="1984078" y="638918"/>
            <a:ext cx="8911687" cy="1280890"/>
          </a:xfrm>
        </p:spPr>
        <p:txBody>
          <a:bodyPr>
            <a:normAutofit/>
          </a:bodyPr>
          <a:lstStyle/>
          <a:p>
            <a:r>
              <a:rPr lang="en-US" dirty="0">
                <a:latin typeface="Times New Roman" panose="02020603050405020304" pitchFamily="18" charset="0"/>
                <a:cs typeface="Times New Roman" panose="02020603050405020304" pitchFamily="18" charset="0"/>
              </a:rPr>
              <a:t>CNN Image recognition steps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A2DCD77-5FFE-4719-4DDF-B2AADB161766}"/>
              </a:ext>
            </a:extLst>
          </p:cNvPr>
          <p:cNvSpPr>
            <a:spLocks noGrp="1"/>
          </p:cNvSpPr>
          <p:nvPr>
            <p:ph idx="1"/>
          </p:nvPr>
        </p:nvSpPr>
        <p:spPr>
          <a:xfrm>
            <a:off x="2592925" y="1540189"/>
            <a:ext cx="8915400" cy="3777622"/>
          </a:xfrm>
        </p:spPr>
        <p:txBody>
          <a:bodyPr>
            <a:normAutofit lnSpcReduction="10000"/>
          </a:bodyPr>
          <a:lstStyle/>
          <a:p>
            <a:endParaRPr lang="en-US" sz="3200" dirty="0">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Input Layer</a:t>
            </a:r>
          </a:p>
          <a:p>
            <a:pPr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Convolutional Layers</a:t>
            </a:r>
          </a:p>
          <a:p>
            <a:pPr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Pooling Layers</a:t>
            </a:r>
          </a:p>
          <a:p>
            <a:pPr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Fully Connected Layers</a:t>
            </a:r>
          </a:p>
          <a:p>
            <a:pPr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Output Layer</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613405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43256-1744-9FDF-8E6F-081D9C292EB6}"/>
              </a:ext>
            </a:extLst>
          </p:cNvPr>
          <p:cNvSpPr>
            <a:spLocks noGrp="1"/>
          </p:cNvSpPr>
          <p:nvPr>
            <p:ph type="title"/>
          </p:nvPr>
        </p:nvSpPr>
        <p:spPr>
          <a:xfrm>
            <a:off x="1989242" y="650889"/>
            <a:ext cx="8911687" cy="1280890"/>
          </a:xfrm>
        </p:spPr>
        <p:txBody>
          <a:bodyPr>
            <a:normAutofit/>
          </a:bodyPr>
          <a:lstStyle/>
          <a:p>
            <a:r>
              <a:rPr lang="en-US" dirty="0">
                <a:latin typeface="Times New Roman" panose="02020603050405020304" pitchFamily="18" charset="0"/>
                <a:cs typeface="Times New Roman" panose="02020603050405020304" pitchFamily="18" charset="0"/>
              </a:rPr>
              <a:t>Applications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F9B809E-8A6A-3193-C28B-1FEEEC53E858}"/>
              </a:ext>
            </a:extLst>
          </p:cNvPr>
          <p:cNvSpPr>
            <a:spLocks noGrp="1"/>
          </p:cNvSpPr>
          <p:nvPr>
            <p:ph idx="1"/>
          </p:nvPr>
        </p:nvSpPr>
        <p:spPr>
          <a:xfrm>
            <a:off x="2589212" y="1808294"/>
            <a:ext cx="8915400" cy="3777622"/>
          </a:xfrm>
        </p:spPr>
        <p:txBody>
          <a:bodyPr>
            <a:noAutofit/>
          </a:bodyPr>
          <a:lstStyle/>
          <a:p>
            <a:pPr marL="0" indent="0" algn="just">
              <a:lnSpc>
                <a:spcPct val="150000"/>
              </a:lnSpc>
              <a:spcAft>
                <a:spcPts val="1000"/>
              </a:spcAft>
              <a:buNone/>
            </a:pPr>
            <a:r>
              <a:rPr lang="en-IN" sz="2000" dirty="0">
                <a:solidFill>
                  <a:srgbClr val="000000"/>
                </a:solidFill>
                <a:effectLst/>
                <a:latin typeface="Times New Roman" panose="02020603050405020304" pitchFamily="18" charset="0"/>
                <a:ea typeface="Times New Roman" panose="02020603050405020304" pitchFamily="18" charset="0"/>
              </a:rPr>
              <a:t>This proposed architecture of the CNN algorithm can be used in following applications, </a:t>
            </a:r>
            <a:endParaRPr lang="en-IN" sz="2000" dirty="0">
              <a:effectLst/>
              <a:latin typeface="Times New Roman" panose="02020603050405020304" pitchFamily="18" charset="0"/>
              <a:ea typeface="Times New Roman" panose="02020603050405020304" pitchFamily="18" charset="0"/>
            </a:endParaRPr>
          </a:p>
          <a:p>
            <a:pPr marL="342900" lvl="0" indent="-342900" algn="just" fontAlgn="base">
              <a:lnSpc>
                <a:spcPct val="150000"/>
              </a:lnSpc>
              <a:buFont typeface="+mj-lt"/>
              <a:buAutoNum type="arabicPeriod"/>
              <a:tabLst>
                <a:tab pos="457200" algn="l"/>
              </a:tabLst>
            </a:pPr>
            <a:r>
              <a:rPr lang="en-IN" sz="2000" dirty="0">
                <a:solidFill>
                  <a:srgbClr val="000000"/>
                </a:solidFill>
                <a:effectLst/>
                <a:latin typeface="Times New Roman" panose="02020603050405020304" pitchFamily="18" charset="0"/>
                <a:ea typeface="Times New Roman" panose="02020603050405020304" pitchFamily="18" charset="0"/>
              </a:rPr>
              <a:t>To Identify the Name of the crop from the Structure of Leaf. </a:t>
            </a:r>
          </a:p>
          <a:p>
            <a:pPr marL="342900" lvl="0" indent="-342900" algn="just" fontAlgn="base">
              <a:lnSpc>
                <a:spcPct val="150000"/>
              </a:lnSpc>
              <a:buFont typeface="+mj-lt"/>
              <a:buAutoNum type="arabicPeriod"/>
              <a:tabLst>
                <a:tab pos="457200" algn="l"/>
              </a:tabLst>
            </a:pPr>
            <a:r>
              <a:rPr lang="en-IN" sz="2000" dirty="0">
                <a:solidFill>
                  <a:srgbClr val="000000"/>
                </a:solidFill>
                <a:effectLst/>
                <a:latin typeface="Times New Roman" panose="02020603050405020304" pitchFamily="18" charset="0"/>
                <a:ea typeface="Times New Roman" panose="02020603050405020304" pitchFamily="18" charset="0"/>
              </a:rPr>
              <a:t>Congestion Identification System based on snap taken from Video camera installed on Express Way. </a:t>
            </a:r>
          </a:p>
          <a:p>
            <a:pPr marL="342900" lvl="0" indent="-342900" algn="just" fontAlgn="base">
              <a:lnSpc>
                <a:spcPct val="150000"/>
              </a:lnSpc>
              <a:buFont typeface="+mj-lt"/>
              <a:buAutoNum type="arabicPeriod"/>
              <a:tabLst>
                <a:tab pos="457200" algn="l"/>
              </a:tabLst>
            </a:pPr>
            <a:r>
              <a:rPr lang="en-IN" sz="2000" dirty="0">
                <a:solidFill>
                  <a:srgbClr val="000000"/>
                </a:solidFill>
                <a:effectLst/>
                <a:latin typeface="Times New Roman" panose="02020603050405020304" pitchFamily="18" charset="0"/>
                <a:ea typeface="Times New Roman" panose="02020603050405020304" pitchFamily="18" charset="0"/>
              </a:rPr>
              <a:t>Human Pose Estimation. </a:t>
            </a:r>
          </a:p>
          <a:p>
            <a:pPr marL="342900" lvl="0" indent="-342900" algn="just" fontAlgn="base">
              <a:lnSpc>
                <a:spcPct val="150000"/>
              </a:lnSpc>
              <a:spcAft>
                <a:spcPts val="1000"/>
              </a:spcAft>
              <a:buFont typeface="+mj-lt"/>
              <a:buAutoNum type="arabicPeriod"/>
              <a:tabLst>
                <a:tab pos="457200" algn="l"/>
              </a:tabLst>
            </a:pPr>
            <a:r>
              <a:rPr lang="en-IN" sz="2000" dirty="0">
                <a:solidFill>
                  <a:srgbClr val="000000"/>
                </a:solidFill>
                <a:effectLst/>
                <a:latin typeface="Times New Roman" panose="02020603050405020304" pitchFamily="18" charset="0"/>
                <a:ea typeface="Times New Roman" panose="02020603050405020304" pitchFamily="18" charset="0"/>
              </a:rPr>
              <a:t>Finding Nucleus in Cell.</a:t>
            </a:r>
          </a:p>
          <a:p>
            <a:pPr marL="0" indent="0" algn="just">
              <a:lnSpc>
                <a:spcPct val="125000"/>
              </a:lnSpc>
              <a:buNone/>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08755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BDAB1A9-B37E-DDCA-A819-494397955EDF}"/>
              </a:ext>
            </a:extLst>
          </p:cNvPr>
          <p:cNvPicPr>
            <a:picLocks noChangeAspect="1"/>
          </p:cNvPicPr>
          <p:nvPr/>
        </p:nvPicPr>
        <p:blipFill>
          <a:blip r:embed="rId2"/>
          <a:stretch>
            <a:fillRect/>
          </a:stretch>
        </p:blipFill>
        <p:spPr>
          <a:xfrm>
            <a:off x="2538815" y="1595670"/>
            <a:ext cx="8183727" cy="4603233"/>
          </a:xfrm>
          <a:prstGeom prst="rect">
            <a:avLst/>
          </a:prstGeom>
        </p:spPr>
      </p:pic>
      <p:sp>
        <p:nvSpPr>
          <p:cNvPr id="3" name="TextBox 2">
            <a:extLst>
              <a:ext uri="{FF2B5EF4-FFF2-40B4-BE49-F238E27FC236}">
                <a16:creationId xmlns:a16="http://schemas.microsoft.com/office/drawing/2014/main" id="{23771616-7FD7-79D3-6FAD-40FBEF9C363A}"/>
              </a:ext>
            </a:extLst>
          </p:cNvPr>
          <p:cNvSpPr txBox="1"/>
          <p:nvPr/>
        </p:nvSpPr>
        <p:spPr>
          <a:xfrm>
            <a:off x="2464067" y="779646"/>
            <a:ext cx="2454442" cy="461665"/>
          </a:xfrm>
          <a:prstGeom prst="rect">
            <a:avLst/>
          </a:prstGeom>
          <a:noFill/>
        </p:spPr>
        <p:txBody>
          <a:bodyPr wrap="square" rtlCol="0">
            <a:spAutoFit/>
          </a:bodyPr>
          <a:lstStyle/>
          <a:p>
            <a:r>
              <a:rPr lang="en-IN" sz="2400" dirty="0">
                <a:solidFill>
                  <a:schemeClr val="accent2">
                    <a:lumMod val="75000"/>
                  </a:schemeClr>
                </a:solidFill>
                <a:latin typeface="Times New Roman" panose="02020603050405020304" pitchFamily="18" charset="0"/>
                <a:cs typeface="Times New Roman" panose="02020603050405020304" pitchFamily="18" charset="0"/>
              </a:rPr>
              <a:t>Home page:</a:t>
            </a:r>
          </a:p>
        </p:txBody>
      </p:sp>
    </p:spTree>
    <p:extLst>
      <p:ext uri="{BB962C8B-B14F-4D97-AF65-F5344CB8AC3E}">
        <p14:creationId xmlns:p14="http://schemas.microsoft.com/office/powerpoint/2010/main" val="27768027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16EF592-9157-DF96-3115-9B3C112718A9}"/>
              </a:ext>
            </a:extLst>
          </p:cNvPr>
          <p:cNvPicPr>
            <a:picLocks noChangeAspect="1"/>
          </p:cNvPicPr>
          <p:nvPr/>
        </p:nvPicPr>
        <p:blipFill>
          <a:blip r:embed="rId2"/>
          <a:stretch>
            <a:fillRect/>
          </a:stretch>
        </p:blipFill>
        <p:spPr>
          <a:xfrm>
            <a:off x="2861797" y="1624546"/>
            <a:ext cx="8012191" cy="4506746"/>
          </a:xfrm>
          <a:prstGeom prst="rect">
            <a:avLst/>
          </a:prstGeom>
        </p:spPr>
      </p:pic>
      <p:sp>
        <p:nvSpPr>
          <p:cNvPr id="3" name="TextBox 2">
            <a:extLst>
              <a:ext uri="{FF2B5EF4-FFF2-40B4-BE49-F238E27FC236}">
                <a16:creationId xmlns:a16="http://schemas.microsoft.com/office/drawing/2014/main" id="{54488822-BCB6-C8C5-0F83-7F2487A4FFB2}"/>
              </a:ext>
            </a:extLst>
          </p:cNvPr>
          <p:cNvSpPr txBox="1"/>
          <p:nvPr/>
        </p:nvSpPr>
        <p:spPr>
          <a:xfrm>
            <a:off x="2733575" y="861462"/>
            <a:ext cx="2560320" cy="523220"/>
          </a:xfrm>
          <a:prstGeom prst="rect">
            <a:avLst/>
          </a:prstGeom>
          <a:noFill/>
        </p:spPr>
        <p:txBody>
          <a:bodyPr wrap="square" rtlCol="0">
            <a:spAutoFit/>
          </a:bodyPr>
          <a:lstStyle/>
          <a:p>
            <a:r>
              <a:rPr lang="en-IN" sz="2400" dirty="0">
                <a:solidFill>
                  <a:schemeClr val="accent2">
                    <a:lumMod val="75000"/>
                  </a:schemeClr>
                </a:solidFill>
                <a:latin typeface="Times New Roman" panose="02020603050405020304" pitchFamily="18" charset="0"/>
                <a:cs typeface="Times New Roman" panose="02020603050405020304" pitchFamily="18" charset="0"/>
              </a:rPr>
              <a:t>Log-in Page</a:t>
            </a:r>
            <a:r>
              <a:rPr lang="en-IN" sz="2800" dirty="0">
                <a:solidFill>
                  <a:schemeClr val="accent2">
                    <a:lumMod val="75000"/>
                  </a:schemeClr>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4029149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C55A347-528E-6F61-0D5C-4FBBDA88D810}"/>
              </a:ext>
            </a:extLst>
          </p:cNvPr>
          <p:cNvPicPr>
            <a:picLocks noChangeAspect="1"/>
          </p:cNvPicPr>
          <p:nvPr/>
        </p:nvPicPr>
        <p:blipFill>
          <a:blip r:embed="rId2"/>
          <a:stretch>
            <a:fillRect/>
          </a:stretch>
        </p:blipFill>
        <p:spPr>
          <a:xfrm>
            <a:off x="2602965" y="1451292"/>
            <a:ext cx="8303093" cy="4670375"/>
          </a:xfrm>
          <a:prstGeom prst="rect">
            <a:avLst/>
          </a:prstGeom>
        </p:spPr>
      </p:pic>
      <p:sp>
        <p:nvSpPr>
          <p:cNvPr id="3" name="TextBox 2">
            <a:extLst>
              <a:ext uri="{FF2B5EF4-FFF2-40B4-BE49-F238E27FC236}">
                <a16:creationId xmlns:a16="http://schemas.microsoft.com/office/drawing/2014/main" id="{3BC7D8FF-516D-72EE-3830-BE7C5ED2236D}"/>
              </a:ext>
            </a:extLst>
          </p:cNvPr>
          <p:cNvSpPr txBox="1"/>
          <p:nvPr/>
        </p:nvSpPr>
        <p:spPr>
          <a:xfrm>
            <a:off x="2602965" y="644893"/>
            <a:ext cx="3210694" cy="461665"/>
          </a:xfrm>
          <a:prstGeom prst="rect">
            <a:avLst/>
          </a:prstGeom>
          <a:noFill/>
        </p:spPr>
        <p:txBody>
          <a:bodyPr wrap="square" rtlCol="0">
            <a:spAutoFit/>
          </a:bodyPr>
          <a:lstStyle/>
          <a:p>
            <a:r>
              <a:rPr lang="en-IN" sz="2400" dirty="0">
                <a:solidFill>
                  <a:schemeClr val="accent2">
                    <a:lumMod val="75000"/>
                  </a:schemeClr>
                </a:solidFill>
                <a:latin typeface="Times New Roman" panose="02020603050405020304" pitchFamily="18" charset="0"/>
                <a:cs typeface="Times New Roman" panose="02020603050405020304" pitchFamily="18" charset="0"/>
              </a:rPr>
              <a:t>Register Crops:</a:t>
            </a:r>
          </a:p>
        </p:txBody>
      </p:sp>
    </p:spTree>
    <p:extLst>
      <p:ext uri="{BB962C8B-B14F-4D97-AF65-F5344CB8AC3E}">
        <p14:creationId xmlns:p14="http://schemas.microsoft.com/office/powerpoint/2010/main" val="767945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E76A9-6C19-8B0E-561F-E7F9D9320AE2}"/>
              </a:ext>
            </a:extLst>
          </p:cNvPr>
          <p:cNvSpPr>
            <a:spLocks noGrp="1"/>
          </p:cNvSpPr>
          <p:nvPr>
            <p:ph type="title"/>
          </p:nvPr>
        </p:nvSpPr>
        <p:spPr>
          <a:xfrm>
            <a:off x="2362106" y="612514"/>
            <a:ext cx="8911687" cy="1280890"/>
          </a:xfrm>
        </p:spPr>
        <p:txBody>
          <a:bodyPr>
            <a:normAutofit/>
          </a:bodyPr>
          <a:lstStyle/>
          <a:p>
            <a:r>
              <a:rPr lang="en-US" dirty="0">
                <a:latin typeface="Times New Roman" panose="02020603050405020304" pitchFamily="18" charset="0"/>
                <a:cs typeface="Times New Roman" panose="02020603050405020304" pitchFamily="18" charset="0"/>
              </a:rPr>
              <a:t>Outline</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335ECB4-BF96-D678-FB0A-C573B2BA6EE9}"/>
              </a:ext>
            </a:extLst>
          </p:cNvPr>
          <p:cNvSpPr>
            <a:spLocks noGrp="1"/>
          </p:cNvSpPr>
          <p:nvPr>
            <p:ph idx="1"/>
          </p:nvPr>
        </p:nvSpPr>
        <p:spPr>
          <a:xfrm>
            <a:off x="2619558" y="1540189"/>
            <a:ext cx="8915400" cy="3777622"/>
          </a:xfrm>
        </p:spPr>
        <p:txBody>
          <a:bodyPr>
            <a:noAutofit/>
          </a:bodyPr>
          <a:lstStyle/>
          <a:p>
            <a:r>
              <a:rPr lang="en-US" sz="2000" dirty="0">
                <a:solidFill>
                  <a:schemeClr val="tx1"/>
                </a:solidFill>
                <a:latin typeface="Times New Roman" panose="02020603050405020304" pitchFamily="18" charset="0"/>
                <a:cs typeface="Times New Roman" panose="02020603050405020304" pitchFamily="18" charset="0"/>
              </a:rPr>
              <a:t>Introduction</a:t>
            </a:r>
          </a:p>
          <a:p>
            <a:r>
              <a:rPr lang="en-US" sz="2000" dirty="0">
                <a:solidFill>
                  <a:schemeClr val="tx1"/>
                </a:solidFill>
                <a:latin typeface="Times New Roman" panose="02020603050405020304" pitchFamily="18" charset="0"/>
                <a:cs typeface="Times New Roman" panose="02020603050405020304" pitchFamily="18" charset="0"/>
              </a:rPr>
              <a:t>What is crop Disease Detection?</a:t>
            </a:r>
          </a:p>
          <a:p>
            <a:r>
              <a:rPr lang="en-US" sz="2000" dirty="0">
                <a:solidFill>
                  <a:schemeClr val="tx1"/>
                </a:solidFill>
                <a:latin typeface="Times New Roman" panose="02020603050405020304" pitchFamily="18" charset="0"/>
                <a:cs typeface="Times New Roman" panose="02020603050405020304" pitchFamily="18" charset="0"/>
              </a:rPr>
              <a:t>Why we use crop Disease Detection System?</a:t>
            </a:r>
          </a:p>
          <a:p>
            <a:r>
              <a:rPr lang="en-IN" sz="2000" dirty="0">
                <a:solidFill>
                  <a:schemeClr val="tx1"/>
                </a:solidFill>
                <a:latin typeface="Times New Roman" panose="02020603050405020304" pitchFamily="18" charset="0"/>
                <a:cs typeface="Times New Roman" panose="02020603050405020304" pitchFamily="18" charset="0"/>
              </a:rPr>
              <a:t>Purpose, Scope &amp; Objectives</a:t>
            </a:r>
          </a:p>
          <a:p>
            <a:r>
              <a:rPr lang="en-IN" sz="2000" dirty="0">
                <a:solidFill>
                  <a:schemeClr val="tx1"/>
                </a:solidFill>
                <a:latin typeface="Times New Roman" panose="02020603050405020304" pitchFamily="18" charset="0"/>
                <a:cs typeface="Times New Roman" panose="02020603050405020304" pitchFamily="18" charset="0"/>
              </a:rPr>
              <a:t>Literature Survey</a:t>
            </a:r>
          </a:p>
          <a:p>
            <a:r>
              <a:rPr lang="en-IN" sz="2000" dirty="0">
                <a:solidFill>
                  <a:schemeClr val="tx1"/>
                </a:solidFill>
                <a:latin typeface="Times New Roman" panose="02020603050405020304" pitchFamily="18" charset="0"/>
                <a:cs typeface="Times New Roman" panose="02020603050405020304" pitchFamily="18" charset="0"/>
              </a:rPr>
              <a:t>Problem statement</a:t>
            </a:r>
            <a:endParaRPr lang="en-US" sz="2000" dirty="0">
              <a:solidFill>
                <a:schemeClr val="tx1"/>
              </a:solidFill>
              <a:latin typeface="Times New Roman" panose="02020603050405020304" pitchFamily="18" charset="0"/>
              <a:cs typeface="Times New Roman" panose="02020603050405020304" pitchFamily="18" charset="0"/>
            </a:endParaRPr>
          </a:p>
          <a:p>
            <a:r>
              <a:rPr lang="en-US" sz="2000" dirty="0">
                <a:solidFill>
                  <a:schemeClr val="tx1"/>
                </a:solidFill>
                <a:latin typeface="Times New Roman" panose="02020603050405020304" pitchFamily="18" charset="0"/>
                <a:cs typeface="Times New Roman" panose="02020603050405020304" pitchFamily="18" charset="0"/>
              </a:rPr>
              <a:t>Design Flow (working, DFD)</a:t>
            </a:r>
          </a:p>
          <a:p>
            <a:r>
              <a:rPr lang="en-US" sz="2000" dirty="0">
                <a:solidFill>
                  <a:schemeClr val="tx1"/>
                </a:solidFill>
                <a:latin typeface="Times New Roman" panose="02020603050405020304" pitchFamily="18" charset="0"/>
                <a:cs typeface="Times New Roman" panose="02020603050405020304" pitchFamily="18" charset="0"/>
              </a:rPr>
              <a:t>Applications</a:t>
            </a:r>
          </a:p>
          <a:p>
            <a:r>
              <a:rPr lang="en-US" sz="2000" dirty="0">
                <a:solidFill>
                  <a:schemeClr val="tx1"/>
                </a:solidFill>
                <a:latin typeface="Times New Roman" panose="02020603050405020304" pitchFamily="18" charset="0"/>
                <a:cs typeface="Times New Roman" panose="02020603050405020304" pitchFamily="18" charset="0"/>
              </a:rPr>
              <a:t>Advantages</a:t>
            </a:r>
          </a:p>
          <a:p>
            <a:r>
              <a:rPr lang="en-US" sz="2000" dirty="0">
                <a:solidFill>
                  <a:schemeClr val="tx1"/>
                </a:solidFill>
                <a:latin typeface="Times New Roman" panose="02020603050405020304" pitchFamily="18" charset="0"/>
                <a:cs typeface="Times New Roman" panose="02020603050405020304" pitchFamily="18" charset="0"/>
              </a:rPr>
              <a:t>Disadvantages</a:t>
            </a:r>
          </a:p>
          <a:p>
            <a:r>
              <a:rPr lang="en-US" sz="2000" dirty="0">
                <a:solidFill>
                  <a:schemeClr val="tx1"/>
                </a:solidFill>
                <a:latin typeface="Times New Roman" panose="02020603050405020304" pitchFamily="18" charset="0"/>
                <a:cs typeface="Times New Roman" panose="02020603050405020304" pitchFamily="18" charset="0"/>
              </a:rPr>
              <a:t>Conclusion</a:t>
            </a:r>
          </a:p>
          <a:p>
            <a:r>
              <a:rPr lang="en-US" sz="2000" dirty="0">
                <a:solidFill>
                  <a:schemeClr val="tx1"/>
                </a:solidFill>
                <a:latin typeface="Times New Roman" panose="02020603050405020304" pitchFamily="18" charset="0"/>
                <a:cs typeface="Times New Roman" panose="02020603050405020304" pitchFamily="18" charset="0"/>
              </a:rPr>
              <a:t>Future Scope</a:t>
            </a:r>
          </a:p>
          <a:p>
            <a:endParaRPr lang="en-US"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04482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8432DAB-6FA9-CA88-147B-F23FDDE30D13}"/>
              </a:ext>
            </a:extLst>
          </p:cNvPr>
          <p:cNvPicPr>
            <a:picLocks noChangeAspect="1"/>
          </p:cNvPicPr>
          <p:nvPr/>
        </p:nvPicPr>
        <p:blipFill>
          <a:blip r:embed="rId2"/>
          <a:stretch>
            <a:fillRect/>
          </a:stretch>
        </p:blipFill>
        <p:spPr>
          <a:xfrm>
            <a:off x="2906829" y="1778550"/>
            <a:ext cx="7295949" cy="4439369"/>
          </a:xfrm>
          <a:prstGeom prst="rect">
            <a:avLst/>
          </a:prstGeom>
        </p:spPr>
      </p:pic>
      <p:sp>
        <p:nvSpPr>
          <p:cNvPr id="3" name="TextBox 2">
            <a:extLst>
              <a:ext uri="{FF2B5EF4-FFF2-40B4-BE49-F238E27FC236}">
                <a16:creationId xmlns:a16="http://schemas.microsoft.com/office/drawing/2014/main" id="{934FB02D-6BD9-5816-6E3D-060BD07B722C}"/>
              </a:ext>
            </a:extLst>
          </p:cNvPr>
          <p:cNvSpPr txBox="1"/>
          <p:nvPr/>
        </p:nvSpPr>
        <p:spPr>
          <a:xfrm>
            <a:off x="2906829" y="847023"/>
            <a:ext cx="4966635" cy="461665"/>
          </a:xfrm>
          <a:prstGeom prst="rect">
            <a:avLst/>
          </a:prstGeom>
          <a:noFill/>
        </p:spPr>
        <p:txBody>
          <a:bodyPr wrap="square" rtlCol="0">
            <a:spAutoFit/>
          </a:bodyPr>
          <a:lstStyle/>
          <a:p>
            <a:r>
              <a:rPr lang="en-IN" sz="2400" dirty="0">
                <a:solidFill>
                  <a:schemeClr val="accent2">
                    <a:lumMod val="75000"/>
                  </a:schemeClr>
                </a:solidFill>
                <a:latin typeface="Times New Roman" panose="02020603050405020304" pitchFamily="18" charset="0"/>
                <a:cs typeface="Times New Roman" panose="02020603050405020304" pitchFamily="18" charset="0"/>
              </a:rPr>
              <a:t>Crop Disease Registration:</a:t>
            </a:r>
          </a:p>
        </p:txBody>
      </p:sp>
    </p:spTree>
    <p:extLst>
      <p:ext uri="{BB962C8B-B14F-4D97-AF65-F5344CB8AC3E}">
        <p14:creationId xmlns:p14="http://schemas.microsoft.com/office/powerpoint/2010/main" val="109656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97DA33-3E6A-6416-E602-CDE957F1E8A0}"/>
              </a:ext>
            </a:extLst>
          </p:cNvPr>
          <p:cNvPicPr>
            <a:picLocks noChangeAspect="1"/>
          </p:cNvPicPr>
          <p:nvPr/>
        </p:nvPicPr>
        <p:blipFill>
          <a:blip r:embed="rId2"/>
          <a:stretch>
            <a:fillRect/>
          </a:stretch>
        </p:blipFill>
        <p:spPr>
          <a:xfrm>
            <a:off x="2685448" y="1501542"/>
            <a:ext cx="8191223" cy="4860758"/>
          </a:xfrm>
          <a:prstGeom prst="rect">
            <a:avLst/>
          </a:prstGeom>
        </p:spPr>
      </p:pic>
      <p:sp>
        <p:nvSpPr>
          <p:cNvPr id="3" name="TextBox 2">
            <a:extLst>
              <a:ext uri="{FF2B5EF4-FFF2-40B4-BE49-F238E27FC236}">
                <a16:creationId xmlns:a16="http://schemas.microsoft.com/office/drawing/2014/main" id="{13BBE223-1D74-B2D4-0771-1E393D71D042}"/>
              </a:ext>
            </a:extLst>
          </p:cNvPr>
          <p:cNvSpPr txBox="1"/>
          <p:nvPr/>
        </p:nvSpPr>
        <p:spPr>
          <a:xfrm>
            <a:off x="2618071" y="654344"/>
            <a:ext cx="3975234" cy="461665"/>
          </a:xfrm>
          <a:prstGeom prst="rect">
            <a:avLst/>
          </a:prstGeom>
          <a:noFill/>
        </p:spPr>
        <p:txBody>
          <a:bodyPr wrap="square" rtlCol="0">
            <a:spAutoFit/>
          </a:bodyPr>
          <a:lstStyle/>
          <a:p>
            <a:r>
              <a:rPr lang="en-IN" sz="2400" dirty="0">
                <a:solidFill>
                  <a:schemeClr val="accent2">
                    <a:lumMod val="75000"/>
                  </a:schemeClr>
                </a:solidFill>
                <a:latin typeface="Times New Roman" panose="02020603050405020304" pitchFamily="18" charset="0"/>
                <a:cs typeface="Times New Roman" panose="02020603050405020304" pitchFamily="18" charset="0"/>
              </a:rPr>
              <a:t>Upload infected crop images:</a:t>
            </a:r>
          </a:p>
        </p:txBody>
      </p:sp>
    </p:spTree>
    <p:extLst>
      <p:ext uri="{BB962C8B-B14F-4D97-AF65-F5344CB8AC3E}">
        <p14:creationId xmlns:p14="http://schemas.microsoft.com/office/powerpoint/2010/main" val="28580291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2C4D4C8-067A-8054-0AD5-594B48C54289}"/>
              </a:ext>
            </a:extLst>
          </p:cNvPr>
          <p:cNvPicPr>
            <a:picLocks noChangeAspect="1"/>
          </p:cNvPicPr>
          <p:nvPr/>
        </p:nvPicPr>
        <p:blipFill>
          <a:blip r:embed="rId2"/>
          <a:stretch>
            <a:fillRect/>
          </a:stretch>
        </p:blipFill>
        <p:spPr>
          <a:xfrm>
            <a:off x="2781701" y="1520792"/>
            <a:ext cx="8546294" cy="4851132"/>
          </a:xfrm>
          <a:prstGeom prst="rect">
            <a:avLst/>
          </a:prstGeom>
        </p:spPr>
      </p:pic>
      <p:sp>
        <p:nvSpPr>
          <p:cNvPr id="3" name="TextBox 2">
            <a:extLst>
              <a:ext uri="{FF2B5EF4-FFF2-40B4-BE49-F238E27FC236}">
                <a16:creationId xmlns:a16="http://schemas.microsoft.com/office/drawing/2014/main" id="{9D9F8E14-F0CB-6818-AFAC-5489B7041E28}"/>
              </a:ext>
            </a:extLst>
          </p:cNvPr>
          <p:cNvSpPr txBox="1"/>
          <p:nvPr/>
        </p:nvSpPr>
        <p:spPr>
          <a:xfrm>
            <a:off x="2695073" y="567891"/>
            <a:ext cx="3984859" cy="461665"/>
          </a:xfrm>
          <a:prstGeom prst="rect">
            <a:avLst/>
          </a:prstGeom>
          <a:noFill/>
        </p:spPr>
        <p:txBody>
          <a:bodyPr wrap="square" rtlCol="0">
            <a:spAutoFit/>
          </a:bodyPr>
          <a:lstStyle/>
          <a:p>
            <a:r>
              <a:rPr lang="en-IN" sz="2400" dirty="0">
                <a:solidFill>
                  <a:schemeClr val="accent2">
                    <a:lumMod val="75000"/>
                  </a:schemeClr>
                </a:solidFill>
                <a:latin typeface="Times New Roman" panose="02020603050405020304" pitchFamily="18" charset="0"/>
                <a:cs typeface="Times New Roman" panose="02020603050405020304" pitchFamily="18" charset="0"/>
              </a:rPr>
              <a:t>Register Preventive Measures:</a:t>
            </a:r>
          </a:p>
        </p:txBody>
      </p:sp>
    </p:spTree>
    <p:extLst>
      <p:ext uri="{BB962C8B-B14F-4D97-AF65-F5344CB8AC3E}">
        <p14:creationId xmlns:p14="http://schemas.microsoft.com/office/powerpoint/2010/main" val="37939623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B0C687-E816-81DC-4CCD-0870FD99D0F1}"/>
              </a:ext>
            </a:extLst>
          </p:cNvPr>
          <p:cNvPicPr>
            <a:picLocks noChangeAspect="1"/>
          </p:cNvPicPr>
          <p:nvPr/>
        </p:nvPicPr>
        <p:blipFill>
          <a:blip r:embed="rId2"/>
          <a:stretch>
            <a:fillRect/>
          </a:stretch>
        </p:blipFill>
        <p:spPr>
          <a:xfrm>
            <a:off x="2695074" y="1520792"/>
            <a:ext cx="8632921" cy="4851132"/>
          </a:xfrm>
          <a:prstGeom prst="rect">
            <a:avLst/>
          </a:prstGeom>
        </p:spPr>
      </p:pic>
      <p:sp>
        <p:nvSpPr>
          <p:cNvPr id="3" name="TextBox 2">
            <a:extLst>
              <a:ext uri="{FF2B5EF4-FFF2-40B4-BE49-F238E27FC236}">
                <a16:creationId xmlns:a16="http://schemas.microsoft.com/office/drawing/2014/main" id="{EE215FDB-0484-1B0F-DD71-51B991CD54F2}"/>
              </a:ext>
            </a:extLst>
          </p:cNvPr>
          <p:cNvSpPr txBox="1"/>
          <p:nvPr/>
        </p:nvSpPr>
        <p:spPr>
          <a:xfrm>
            <a:off x="2618072" y="635268"/>
            <a:ext cx="2945330" cy="461665"/>
          </a:xfrm>
          <a:prstGeom prst="rect">
            <a:avLst/>
          </a:prstGeom>
          <a:noFill/>
        </p:spPr>
        <p:txBody>
          <a:bodyPr wrap="square" rtlCol="0">
            <a:spAutoFit/>
          </a:bodyPr>
          <a:lstStyle/>
          <a:p>
            <a:r>
              <a:rPr lang="en-IN" sz="2400" dirty="0">
                <a:solidFill>
                  <a:schemeClr val="accent2">
                    <a:lumMod val="75000"/>
                  </a:schemeClr>
                </a:solidFill>
                <a:latin typeface="Times New Roman" panose="02020603050405020304" pitchFamily="18" charset="0"/>
                <a:cs typeface="Times New Roman" panose="02020603050405020304" pitchFamily="18" charset="0"/>
              </a:rPr>
              <a:t>Train Dataset</a:t>
            </a:r>
            <a:r>
              <a:rPr lang="en-IN" dirty="0"/>
              <a:t>:</a:t>
            </a:r>
          </a:p>
        </p:txBody>
      </p:sp>
    </p:spTree>
    <p:extLst>
      <p:ext uri="{BB962C8B-B14F-4D97-AF65-F5344CB8AC3E}">
        <p14:creationId xmlns:p14="http://schemas.microsoft.com/office/powerpoint/2010/main" val="11230681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B31628-5C0D-7400-5959-16393C8453FE}"/>
              </a:ext>
            </a:extLst>
          </p:cNvPr>
          <p:cNvPicPr>
            <a:picLocks noChangeAspect="1"/>
          </p:cNvPicPr>
          <p:nvPr/>
        </p:nvPicPr>
        <p:blipFill>
          <a:blip r:embed="rId2"/>
          <a:stretch>
            <a:fillRect/>
          </a:stretch>
        </p:blipFill>
        <p:spPr>
          <a:xfrm>
            <a:off x="2685449" y="1626670"/>
            <a:ext cx="8287352" cy="4658627"/>
          </a:xfrm>
          <a:prstGeom prst="rect">
            <a:avLst/>
          </a:prstGeom>
        </p:spPr>
      </p:pic>
      <p:sp>
        <p:nvSpPr>
          <p:cNvPr id="3" name="TextBox 2">
            <a:extLst>
              <a:ext uri="{FF2B5EF4-FFF2-40B4-BE49-F238E27FC236}">
                <a16:creationId xmlns:a16="http://schemas.microsoft.com/office/drawing/2014/main" id="{F46DBCFC-4DB7-083C-15A6-BCE2834D60CC}"/>
              </a:ext>
            </a:extLst>
          </p:cNvPr>
          <p:cNvSpPr txBox="1"/>
          <p:nvPr/>
        </p:nvSpPr>
        <p:spPr>
          <a:xfrm>
            <a:off x="2589196" y="750596"/>
            <a:ext cx="3128210" cy="461665"/>
          </a:xfrm>
          <a:prstGeom prst="rect">
            <a:avLst/>
          </a:prstGeom>
          <a:noFill/>
        </p:spPr>
        <p:txBody>
          <a:bodyPr wrap="square" rtlCol="0">
            <a:spAutoFit/>
          </a:bodyPr>
          <a:lstStyle/>
          <a:p>
            <a:r>
              <a:rPr lang="en-IN" sz="2400" dirty="0">
                <a:solidFill>
                  <a:schemeClr val="accent2">
                    <a:lumMod val="75000"/>
                  </a:schemeClr>
                </a:solidFill>
                <a:latin typeface="Times New Roman" panose="02020603050405020304" pitchFamily="18" charset="0"/>
                <a:cs typeface="Times New Roman" panose="02020603050405020304" pitchFamily="18" charset="0"/>
              </a:rPr>
              <a:t>Change Password:</a:t>
            </a:r>
          </a:p>
        </p:txBody>
      </p:sp>
    </p:spTree>
    <p:extLst>
      <p:ext uri="{BB962C8B-B14F-4D97-AF65-F5344CB8AC3E}">
        <p14:creationId xmlns:p14="http://schemas.microsoft.com/office/powerpoint/2010/main" val="35688265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51B9E26-497D-9F33-6500-AD1C42D9B790}"/>
              </a:ext>
            </a:extLst>
          </p:cNvPr>
          <p:cNvPicPr>
            <a:picLocks noChangeAspect="1"/>
          </p:cNvPicPr>
          <p:nvPr/>
        </p:nvPicPr>
        <p:blipFill>
          <a:blip r:embed="rId2"/>
          <a:stretch>
            <a:fillRect/>
          </a:stretch>
        </p:blipFill>
        <p:spPr>
          <a:xfrm>
            <a:off x="2435192" y="1817052"/>
            <a:ext cx="7392202" cy="4121735"/>
          </a:xfrm>
          <a:prstGeom prst="rect">
            <a:avLst/>
          </a:prstGeom>
        </p:spPr>
      </p:pic>
      <p:sp>
        <p:nvSpPr>
          <p:cNvPr id="3" name="TextBox 2">
            <a:extLst>
              <a:ext uri="{FF2B5EF4-FFF2-40B4-BE49-F238E27FC236}">
                <a16:creationId xmlns:a16="http://schemas.microsoft.com/office/drawing/2014/main" id="{31BF4862-961E-2996-8ED7-37CAFB0AF602}"/>
              </a:ext>
            </a:extLst>
          </p:cNvPr>
          <p:cNvSpPr txBox="1"/>
          <p:nvPr/>
        </p:nvSpPr>
        <p:spPr>
          <a:xfrm>
            <a:off x="2358190" y="866274"/>
            <a:ext cx="3349592" cy="461665"/>
          </a:xfrm>
          <a:prstGeom prst="rect">
            <a:avLst/>
          </a:prstGeom>
          <a:noFill/>
        </p:spPr>
        <p:txBody>
          <a:bodyPr wrap="square" rtlCol="0">
            <a:spAutoFit/>
          </a:bodyPr>
          <a:lstStyle/>
          <a:p>
            <a:r>
              <a:rPr lang="en-IN" sz="2400" dirty="0">
                <a:solidFill>
                  <a:schemeClr val="accent2">
                    <a:lumMod val="75000"/>
                  </a:schemeClr>
                </a:solidFill>
                <a:latin typeface="Times New Roman" panose="02020603050405020304" pitchFamily="18" charset="0"/>
                <a:cs typeface="Times New Roman" panose="02020603050405020304" pitchFamily="18" charset="0"/>
              </a:rPr>
              <a:t>Farmer side home page:</a:t>
            </a:r>
          </a:p>
        </p:txBody>
      </p:sp>
    </p:spTree>
    <p:extLst>
      <p:ext uri="{BB962C8B-B14F-4D97-AF65-F5344CB8AC3E}">
        <p14:creationId xmlns:p14="http://schemas.microsoft.com/office/powerpoint/2010/main" val="26367612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720245-B7B3-8D0C-B74D-AF2F20D9302D}"/>
              </a:ext>
            </a:extLst>
          </p:cNvPr>
          <p:cNvSpPr txBox="1"/>
          <p:nvPr/>
        </p:nvSpPr>
        <p:spPr>
          <a:xfrm>
            <a:off x="2294021" y="1029015"/>
            <a:ext cx="3801979" cy="461665"/>
          </a:xfrm>
          <a:prstGeom prst="rect">
            <a:avLst/>
          </a:prstGeom>
          <a:noFill/>
        </p:spPr>
        <p:txBody>
          <a:bodyPr wrap="square" rtlCol="0">
            <a:spAutoFit/>
          </a:bodyPr>
          <a:lstStyle/>
          <a:p>
            <a:r>
              <a:rPr lang="en-IN" sz="2400" dirty="0">
                <a:solidFill>
                  <a:schemeClr val="accent2">
                    <a:lumMod val="75000"/>
                  </a:schemeClr>
                </a:solidFill>
                <a:latin typeface="Times New Roman" panose="02020603050405020304" pitchFamily="18" charset="0"/>
                <a:cs typeface="Times New Roman" panose="02020603050405020304" pitchFamily="18" charset="0"/>
              </a:rPr>
              <a:t>Disease Prediction:</a:t>
            </a:r>
          </a:p>
        </p:txBody>
      </p:sp>
      <p:pic>
        <p:nvPicPr>
          <p:cNvPr id="6" name="Picture 5">
            <a:extLst>
              <a:ext uri="{FF2B5EF4-FFF2-40B4-BE49-F238E27FC236}">
                <a16:creationId xmlns:a16="http://schemas.microsoft.com/office/drawing/2014/main" id="{F71D5F91-1102-49C7-8276-3130053594BD}"/>
              </a:ext>
            </a:extLst>
          </p:cNvPr>
          <p:cNvPicPr>
            <a:picLocks noChangeAspect="1"/>
          </p:cNvPicPr>
          <p:nvPr/>
        </p:nvPicPr>
        <p:blipFill>
          <a:blip r:embed="rId2"/>
          <a:stretch>
            <a:fillRect/>
          </a:stretch>
        </p:blipFill>
        <p:spPr>
          <a:xfrm>
            <a:off x="2718669" y="1819671"/>
            <a:ext cx="7679185" cy="4319541"/>
          </a:xfrm>
          <a:prstGeom prst="rect">
            <a:avLst/>
          </a:prstGeom>
        </p:spPr>
      </p:pic>
    </p:spTree>
    <p:extLst>
      <p:ext uri="{BB962C8B-B14F-4D97-AF65-F5344CB8AC3E}">
        <p14:creationId xmlns:p14="http://schemas.microsoft.com/office/powerpoint/2010/main" val="10497591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5FCC9-B07E-3B53-49CF-1854DF073438}"/>
              </a:ext>
            </a:extLst>
          </p:cNvPr>
          <p:cNvSpPr>
            <a:spLocks noGrp="1"/>
          </p:cNvSpPr>
          <p:nvPr>
            <p:ph type="title"/>
          </p:nvPr>
        </p:nvSpPr>
        <p:spPr>
          <a:xfrm>
            <a:off x="2095775" y="730402"/>
            <a:ext cx="8911687" cy="1280890"/>
          </a:xfrm>
        </p:spPr>
        <p:txBody>
          <a:bodyPr>
            <a:normAutofit/>
          </a:bodyPr>
          <a:lstStyle/>
          <a:p>
            <a:r>
              <a:rPr lang="en-US" dirty="0">
                <a:latin typeface="Times New Roman" panose="02020603050405020304" pitchFamily="18" charset="0"/>
                <a:cs typeface="Times New Roman" panose="02020603050405020304" pitchFamily="18" charset="0"/>
              </a:rPr>
              <a:t>Advantages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93E06CE-6CAB-AC3D-9768-BB8228D62AE9}"/>
              </a:ext>
            </a:extLst>
          </p:cNvPr>
          <p:cNvSpPr>
            <a:spLocks noGrp="1"/>
          </p:cNvSpPr>
          <p:nvPr>
            <p:ph idx="1"/>
          </p:nvPr>
        </p:nvSpPr>
        <p:spPr>
          <a:xfrm>
            <a:off x="2602464" y="1709531"/>
            <a:ext cx="8915400" cy="3777622"/>
          </a:xfrm>
        </p:spPr>
        <p:txBody>
          <a:bodyPr>
            <a:noAutofit/>
          </a:bodyPr>
          <a:lstStyle/>
          <a:p>
            <a:pPr algn="just">
              <a:lnSpc>
                <a:spcPct val="150000"/>
              </a:lnSpc>
            </a:pPr>
            <a:r>
              <a:rPr lang="en-US" sz="2000" dirty="0">
                <a:latin typeface="Times New Roman" panose="02020603050405020304" pitchFamily="18" charset="0"/>
                <a:cs typeface="Times New Roman" panose="02020603050405020304" pitchFamily="18" charset="0"/>
              </a:rPr>
              <a:t>Helpful for disease detection. </a:t>
            </a:r>
          </a:p>
          <a:p>
            <a:pPr algn="just">
              <a:lnSpc>
                <a:spcPct val="150000"/>
              </a:lnSpc>
            </a:pPr>
            <a:r>
              <a:rPr lang="en-US" sz="2000" dirty="0">
                <a:latin typeface="Times New Roman" panose="02020603050405020304" pitchFamily="18" charset="0"/>
                <a:cs typeface="Times New Roman" panose="02020603050405020304" pitchFamily="18" charset="0"/>
              </a:rPr>
              <a:t>Easy to use.</a:t>
            </a:r>
          </a:p>
          <a:p>
            <a:pPr algn="just">
              <a:lnSpc>
                <a:spcPct val="150000"/>
              </a:lnSpc>
            </a:pPr>
            <a:r>
              <a:rPr lang="en-US" sz="2000" dirty="0">
                <a:latin typeface="Times New Roman" panose="02020603050405020304" pitchFamily="18" charset="0"/>
                <a:cs typeface="Times New Roman" panose="02020603050405020304" pitchFamily="18" charset="0"/>
              </a:rPr>
              <a:t>As we are using CNN algorithm, Classification will be Highly accurate.</a:t>
            </a:r>
          </a:p>
          <a:p>
            <a:pPr algn="just">
              <a:lnSpc>
                <a:spcPct val="150000"/>
              </a:lnSpc>
            </a:pPr>
            <a:r>
              <a:rPr lang="en-US" sz="2000" dirty="0">
                <a:latin typeface="Times New Roman" panose="02020603050405020304" pitchFamily="18" charset="0"/>
                <a:cs typeface="Times New Roman" panose="02020603050405020304" pitchFamily="18" charset="0"/>
              </a:rPr>
              <a:t>To solve CNN slow training  problem, we will save trained model on server.</a:t>
            </a:r>
          </a:p>
          <a:p>
            <a:pPr algn="just">
              <a:lnSpc>
                <a:spcPct val="150000"/>
              </a:lnSpc>
            </a:pPr>
            <a:r>
              <a:rPr lang="en-IN" sz="2000" dirty="0">
                <a:solidFill>
                  <a:srgbClr val="111111"/>
                </a:solidFill>
                <a:effectLst/>
                <a:latin typeface="Times New Roman" panose="02020603050405020304" pitchFamily="18" charset="0"/>
                <a:ea typeface="Times New Roman" panose="02020603050405020304" pitchFamily="18" charset="0"/>
              </a:rPr>
              <a:t>Farmers will get guidance regarding how to prevent and control the disease with remedies for detected disease.</a:t>
            </a:r>
          </a:p>
          <a:p>
            <a:pPr algn="just">
              <a:lnSpc>
                <a:spcPct val="150000"/>
              </a:lnSpc>
            </a:pPr>
            <a:endParaRPr lang="en-US"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80414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3BF35-6A41-2D05-FC44-5070567BB385}"/>
              </a:ext>
            </a:extLst>
          </p:cNvPr>
          <p:cNvSpPr>
            <a:spLocks noGrp="1"/>
          </p:cNvSpPr>
          <p:nvPr>
            <p:ph type="title"/>
          </p:nvPr>
        </p:nvSpPr>
        <p:spPr>
          <a:xfrm>
            <a:off x="2060265" y="677376"/>
            <a:ext cx="8911687" cy="1280890"/>
          </a:xfrm>
        </p:spPr>
        <p:txBody>
          <a:bodyPr>
            <a:normAutofit/>
          </a:bodyPr>
          <a:lstStyle/>
          <a:p>
            <a:r>
              <a:rPr lang="en-US" dirty="0">
                <a:latin typeface="Times New Roman" panose="02020603050405020304" pitchFamily="18" charset="0"/>
                <a:cs typeface="Times New Roman" panose="02020603050405020304" pitchFamily="18" charset="0"/>
              </a:rPr>
              <a:t>Disadvantages</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7C5D3E5-029B-6A1B-80B6-5B31956371A6}"/>
              </a:ext>
            </a:extLst>
          </p:cNvPr>
          <p:cNvSpPr>
            <a:spLocks noGrp="1"/>
          </p:cNvSpPr>
          <p:nvPr>
            <p:ph idx="1"/>
          </p:nvPr>
        </p:nvSpPr>
        <p:spPr>
          <a:xfrm>
            <a:off x="2781038" y="2069138"/>
            <a:ext cx="8915400" cy="3777622"/>
          </a:xfrm>
        </p:spPr>
        <p:txBody>
          <a:bodyPr>
            <a:noAutofit/>
          </a:bodyPr>
          <a:lstStyle/>
          <a:p>
            <a:pPr marL="274320" indent="-274320">
              <a:spcBef>
                <a:spcPts val="1200"/>
              </a:spcBef>
              <a:spcAft>
                <a:spcPts val="1200"/>
              </a:spcAft>
            </a:pPr>
            <a:r>
              <a:rPr lang="en-US" sz="1800" b="1" kern="0" dirty="0">
                <a:solidFill>
                  <a:srgbClr val="000000"/>
                </a:solidFill>
                <a:effectLst/>
                <a:latin typeface="Times New Roman" panose="02020603050405020304" pitchFamily="18" charset="0"/>
                <a:ea typeface="Times New Roman" panose="02020603050405020304" pitchFamily="18" charset="0"/>
              </a:rPr>
              <a:t> </a:t>
            </a:r>
            <a:r>
              <a:rPr lang="en-IN" sz="2000" dirty="0">
                <a:solidFill>
                  <a:srgbClr val="000000"/>
                </a:solidFill>
                <a:effectLst/>
                <a:latin typeface="Times New Roman" panose="02020603050405020304" pitchFamily="18" charset="0"/>
                <a:ea typeface="Calibri" panose="020F0502020204030204" pitchFamily="34" charset="0"/>
              </a:rPr>
              <a:t>Limitation of this seminar is we have to train our system for various datasets.</a:t>
            </a:r>
          </a:p>
          <a:p>
            <a:pPr marL="274320" indent="-274320">
              <a:spcBef>
                <a:spcPts val="1200"/>
              </a:spcBef>
              <a:spcAft>
                <a:spcPts val="1200"/>
              </a:spcAft>
            </a:pPr>
            <a:r>
              <a:rPr lang="en-IN" sz="2000" dirty="0">
                <a:solidFill>
                  <a:srgbClr val="000000"/>
                </a:solidFill>
                <a:effectLst/>
                <a:latin typeface="Times New Roman" panose="02020603050405020304" pitchFamily="18" charset="0"/>
                <a:ea typeface="Calibri" panose="020F0502020204030204" pitchFamily="34" charset="0"/>
              </a:rPr>
              <a:t>We are using Convolutional neural network which is significantly slower due to an operation such as </a:t>
            </a:r>
            <a:r>
              <a:rPr lang="en-IN" sz="2000" dirty="0" err="1">
                <a:solidFill>
                  <a:srgbClr val="000000"/>
                </a:solidFill>
                <a:effectLst/>
                <a:latin typeface="Times New Roman" panose="02020603050405020304" pitchFamily="18" charset="0"/>
                <a:ea typeface="Calibri" panose="020F0502020204030204" pitchFamily="34" charset="0"/>
              </a:rPr>
              <a:t>maxpool</a:t>
            </a:r>
            <a:r>
              <a:rPr lang="en-IN" sz="2000" dirty="0">
                <a:solidFill>
                  <a:srgbClr val="000000"/>
                </a:solidFill>
                <a:effectLst/>
                <a:latin typeface="Times New Roman" panose="02020603050405020304" pitchFamily="18" charset="0"/>
                <a:ea typeface="Calibri" panose="020F0502020204030204" pitchFamily="34" charset="0"/>
              </a:rPr>
              <a:t>. </a:t>
            </a:r>
          </a:p>
          <a:p>
            <a:pPr marL="274320" indent="-274320">
              <a:spcBef>
                <a:spcPts val="1200"/>
              </a:spcBef>
              <a:spcAft>
                <a:spcPts val="1200"/>
              </a:spcAft>
            </a:pPr>
            <a:r>
              <a:rPr lang="en-IN" sz="2000" dirty="0">
                <a:solidFill>
                  <a:srgbClr val="000000"/>
                </a:solidFill>
                <a:effectLst/>
                <a:latin typeface="Times New Roman" panose="02020603050405020304" pitchFamily="18" charset="0"/>
                <a:ea typeface="Calibri" panose="020F0502020204030204" pitchFamily="34" charset="0"/>
              </a:rPr>
              <a:t>If the CNN has several layers, then the training process takes a lot of time if the computer doesn’t consist of a good GPU. </a:t>
            </a:r>
          </a:p>
          <a:p>
            <a:pPr marL="274320" indent="-274320">
              <a:spcBef>
                <a:spcPts val="1200"/>
              </a:spcBef>
              <a:spcAft>
                <a:spcPts val="1200"/>
              </a:spcAft>
            </a:pPr>
            <a:r>
              <a:rPr lang="en-IN" sz="2000" dirty="0">
                <a:solidFill>
                  <a:srgbClr val="000000"/>
                </a:solidFill>
                <a:effectLst/>
                <a:latin typeface="Times New Roman" panose="02020603050405020304" pitchFamily="18" charset="0"/>
                <a:ea typeface="Calibri" panose="020F0502020204030204" pitchFamily="34" charset="0"/>
              </a:rPr>
              <a:t>A </a:t>
            </a:r>
            <a:r>
              <a:rPr lang="en-IN" sz="2000" dirty="0" err="1">
                <a:solidFill>
                  <a:srgbClr val="000000"/>
                </a:solidFill>
                <a:effectLst/>
                <a:latin typeface="Times New Roman" panose="02020603050405020304" pitchFamily="18" charset="0"/>
                <a:ea typeface="Calibri" panose="020F0502020204030204" pitchFamily="34" charset="0"/>
              </a:rPr>
              <a:t>ConvNet</a:t>
            </a:r>
            <a:r>
              <a:rPr lang="en-IN" sz="2000" dirty="0">
                <a:solidFill>
                  <a:srgbClr val="000000"/>
                </a:solidFill>
                <a:effectLst/>
                <a:latin typeface="Times New Roman" panose="02020603050405020304" pitchFamily="18" charset="0"/>
                <a:ea typeface="Calibri" panose="020F0502020204030204" pitchFamily="34" charset="0"/>
              </a:rPr>
              <a:t> requires a large Dataset to process and train the neural network. </a:t>
            </a:r>
          </a:p>
          <a:p>
            <a:pPr marL="0" indent="0">
              <a:spcBef>
                <a:spcPts val="1200"/>
              </a:spcBef>
              <a:spcAft>
                <a:spcPts val="1200"/>
              </a:spcAft>
              <a:buNone/>
            </a:pPr>
            <a:endParaRPr lang="en-IN" sz="1800" dirty="0">
              <a:solidFill>
                <a:srgbClr val="000000"/>
              </a:solidFill>
              <a:effectLst/>
              <a:latin typeface="Times New Roman" panose="02020603050405020304" pitchFamily="18" charset="0"/>
              <a:ea typeface="Calibri" panose="020F0502020204030204" pitchFamily="34" charset="0"/>
            </a:endParaRPr>
          </a:p>
          <a:p>
            <a:pPr marL="274320" indent="-274320">
              <a:spcBef>
                <a:spcPts val="1200"/>
              </a:spcBef>
              <a:spcAft>
                <a:spcPts val="1200"/>
              </a:spcAft>
            </a:pPr>
            <a:endParaRPr lang="en-IN" sz="1800" dirty="0">
              <a:solidFill>
                <a:srgbClr val="000000"/>
              </a:solidFill>
              <a:effectLst/>
              <a:latin typeface="Times New Roman" panose="02020603050405020304" pitchFamily="18" charset="0"/>
              <a:ea typeface="Calibri" panose="020F0502020204030204" pitchFamily="34" charset="0"/>
            </a:endParaRPr>
          </a:p>
          <a:p>
            <a:pPr marL="274320" indent="-274320">
              <a:spcBef>
                <a:spcPts val="1200"/>
              </a:spcBef>
              <a:spcAft>
                <a:spcPts val="1200"/>
              </a:spcAft>
            </a:pPr>
            <a:endParaRPr lang="en-IN" sz="1800" dirty="0">
              <a:solidFill>
                <a:srgbClr val="000000"/>
              </a:solidFill>
              <a:effectLst/>
              <a:latin typeface="Times New Roman" panose="02020603050405020304" pitchFamily="18" charset="0"/>
              <a:ea typeface="Calibri" panose="020F0502020204030204" pitchFamily="34" charset="0"/>
            </a:endParaRPr>
          </a:p>
          <a:p>
            <a:pPr marL="274320" indent="-274320" algn="l">
              <a:spcBef>
                <a:spcPts val="1200"/>
              </a:spcBef>
              <a:spcAft>
                <a:spcPts val="1200"/>
              </a:spcAft>
            </a:pPr>
            <a:endParaRPr lang="en-IN" sz="1800" b="1" kern="0" dirty="0">
              <a:solidFill>
                <a:srgbClr val="000000"/>
              </a:solidFill>
              <a:effectLst/>
              <a:latin typeface="Times New Roman" panose="02020603050405020304" pitchFamily="18" charset="0"/>
              <a:ea typeface="Times New Roman" panose="02020603050405020304" pitchFamily="18" charset="0"/>
            </a:endParaRPr>
          </a:p>
          <a:p>
            <a:pPr marL="0" indent="0" algn="just">
              <a:lnSpc>
                <a:spcPct val="150000"/>
              </a:lnSpc>
              <a:buNone/>
            </a:pPr>
            <a:r>
              <a:rPr lang="en-US" dirty="0">
                <a:latin typeface="Times New Roman" panose="02020603050405020304" pitchFamily="18" charset="0"/>
                <a:cs typeface="Times New Roman" panose="02020603050405020304" pitchFamily="18" charset="0"/>
              </a:rPr>
              <a:t>.</a:t>
            </a:r>
          </a:p>
          <a:p>
            <a:pPr algn="just"/>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823637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FB038-DFF3-8337-1F87-42581712503D}"/>
              </a:ext>
            </a:extLst>
          </p:cNvPr>
          <p:cNvSpPr>
            <a:spLocks noGrp="1"/>
          </p:cNvSpPr>
          <p:nvPr>
            <p:ph type="title"/>
          </p:nvPr>
        </p:nvSpPr>
        <p:spPr>
          <a:xfrm>
            <a:off x="1785057" y="626499"/>
            <a:ext cx="8911687" cy="1280890"/>
          </a:xfrm>
        </p:spPr>
        <p:txBody>
          <a:bodyPr>
            <a:normAutofit/>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EE5B3E6-21BE-1286-2541-2729FE49BF50}"/>
              </a:ext>
            </a:extLst>
          </p:cNvPr>
          <p:cNvSpPr>
            <a:spLocks noGrp="1"/>
          </p:cNvSpPr>
          <p:nvPr>
            <p:ph idx="1"/>
          </p:nvPr>
        </p:nvSpPr>
        <p:spPr>
          <a:xfrm>
            <a:off x="2536320" y="1937852"/>
            <a:ext cx="8915400" cy="3777622"/>
          </a:xfrm>
        </p:spPr>
        <p:txBody>
          <a:bodyPr>
            <a:noAutofit/>
          </a:bodyPr>
          <a:lstStyle/>
          <a:p>
            <a:pPr algn="just">
              <a:lnSpc>
                <a:spcPct val="150000"/>
              </a:lnSpc>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 this way, w</a:t>
            </a:r>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 proposed crop Disease Detection System </a:t>
            </a: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using image processing.</a:t>
            </a:r>
          </a:p>
          <a:p>
            <a:pPr algn="just">
              <a:lnSpc>
                <a:spcPct val="150000"/>
              </a:lnSpc>
            </a:pPr>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This system would assist the farmers in identifying the disease detection process faster.</a:t>
            </a:r>
          </a:p>
          <a:p>
            <a:pPr algn="just">
              <a:lnSpc>
                <a:spcPct val="150000"/>
              </a:lnSpc>
            </a:pPr>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Therefore, we can conclude that our proposed system will be very efficient and faster than existing systems, it is very useful for </a:t>
            </a:r>
            <a:r>
              <a:rPr lang="en-US" sz="20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disease detection</a:t>
            </a:r>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IN"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indent="0" algn="just">
              <a:lnSpc>
                <a:spcPct val="150000"/>
              </a:lnSpc>
              <a:spcAft>
                <a:spcPts val="1000"/>
              </a:spcAf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sz="2400" dirty="0">
              <a:solidFill>
                <a:srgbClr val="000000"/>
              </a:solidFill>
              <a:effectLst/>
              <a:latin typeface="Times New Roman" panose="02020603050405020304" pitchFamily="18" charset="0"/>
              <a:ea typeface="Calibri" panose="020F0502020204030204" pitchFamily="34" charset="0"/>
            </a:endParaRP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17346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330F9-241F-C9CB-950B-DC6CD93C5589}"/>
              </a:ext>
            </a:extLst>
          </p:cNvPr>
          <p:cNvSpPr>
            <a:spLocks noGrp="1"/>
          </p:cNvSpPr>
          <p:nvPr>
            <p:ph type="title"/>
          </p:nvPr>
        </p:nvSpPr>
        <p:spPr>
          <a:xfrm>
            <a:off x="2005935" y="679017"/>
            <a:ext cx="8911687" cy="1280890"/>
          </a:xfrm>
        </p:spPr>
        <p:txBody>
          <a:bodyPr>
            <a:normAutofit/>
          </a:bodyPr>
          <a:lstStyle/>
          <a:p>
            <a:r>
              <a:rPr lang="en-US"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5" name="Content Placeholder 4">
            <a:extLst>
              <a:ext uri="{FF2B5EF4-FFF2-40B4-BE49-F238E27FC236}">
                <a16:creationId xmlns:a16="http://schemas.microsoft.com/office/drawing/2014/main" id="{7F6BC2B9-90DE-FF8B-E1F2-A2DA3C48FCC5}"/>
              </a:ext>
            </a:extLst>
          </p:cNvPr>
          <p:cNvSpPr>
            <a:spLocks noGrp="1"/>
          </p:cNvSpPr>
          <p:nvPr>
            <p:ph idx="1"/>
          </p:nvPr>
        </p:nvSpPr>
        <p:spPr/>
        <p:txBody>
          <a:bodyPr/>
          <a:lstStyle/>
          <a:p>
            <a:pPr algn="just"/>
            <a:r>
              <a:rPr lang="en-US" sz="2400" dirty="0">
                <a:latin typeface="Times New Roman" panose="02020603050405020304" pitchFamily="18" charset="0"/>
                <a:ea typeface="Tahoma" panose="020B0604030504040204" pitchFamily="34" charset="0"/>
                <a:cs typeface="Times New Roman" panose="02020603050405020304" pitchFamily="18" charset="0"/>
              </a:rPr>
              <a:t>crop disease detection is a technology that uses machine vision equipment to acquire images of crops and judge whether they have diseases or pests.</a:t>
            </a:r>
          </a:p>
          <a:p>
            <a:pPr algn="just"/>
            <a:r>
              <a:rPr lang="en-US" sz="2400" dirty="0">
                <a:latin typeface="Times New Roman" panose="02020603050405020304" pitchFamily="18" charset="0"/>
                <a:ea typeface="Tahoma" panose="020B0604030504040204" pitchFamily="34" charset="0"/>
                <a:cs typeface="Times New Roman" panose="02020603050405020304" pitchFamily="18" charset="0"/>
              </a:rPr>
              <a:t>It can help farmers to identify and treat crop diseases and pests in a timely and accurate manner, which can improve the yield and quality of crops</a:t>
            </a:r>
          </a:p>
          <a:p>
            <a:endParaRPr lang="en-IN" dirty="0"/>
          </a:p>
        </p:txBody>
      </p:sp>
    </p:spTree>
    <p:extLst>
      <p:ext uri="{BB962C8B-B14F-4D97-AF65-F5344CB8AC3E}">
        <p14:creationId xmlns:p14="http://schemas.microsoft.com/office/powerpoint/2010/main" val="21622830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15D17-EB4A-2F67-4E42-D4C0024990A2}"/>
              </a:ext>
            </a:extLst>
          </p:cNvPr>
          <p:cNvSpPr>
            <a:spLocks noGrp="1"/>
          </p:cNvSpPr>
          <p:nvPr>
            <p:ph type="title"/>
          </p:nvPr>
        </p:nvSpPr>
        <p:spPr>
          <a:xfrm>
            <a:off x="2113530" y="694746"/>
            <a:ext cx="8911687" cy="1280890"/>
          </a:xfrm>
        </p:spPr>
        <p:txBody>
          <a:bodyPr>
            <a:noAutofit/>
          </a:bodyPr>
          <a:lstStyle/>
          <a:p>
            <a:r>
              <a:rPr lang="en-US" dirty="0">
                <a:latin typeface="Times New Roman" panose="02020603050405020304" pitchFamily="18" charset="0"/>
                <a:cs typeface="Times New Roman" panose="02020603050405020304" pitchFamily="18" charset="0"/>
              </a:rPr>
              <a:t>Future Scope</a:t>
            </a: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endParaRPr lang="en-IN"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051EA5B-E930-BA1A-CC4A-292D4C412545}"/>
              </a:ext>
            </a:extLst>
          </p:cNvPr>
          <p:cNvSpPr>
            <a:spLocks noGrp="1"/>
          </p:cNvSpPr>
          <p:nvPr>
            <p:ph idx="1"/>
          </p:nvPr>
        </p:nvSpPr>
        <p:spPr>
          <a:xfrm>
            <a:off x="3030199" y="2049403"/>
            <a:ext cx="6922323" cy="4534277"/>
          </a:xfrm>
        </p:spPr>
        <p:txBody>
          <a:bodyPr numCol="1">
            <a:normAutofit/>
          </a:bodyPr>
          <a:lstStyle/>
          <a:p>
            <a:pPr marL="0" indent="0" algn="just">
              <a:lnSpc>
                <a:spcPct val="150000"/>
              </a:lnSpc>
              <a:buNone/>
            </a:pPr>
            <a:r>
              <a:rPr lang="en-US" sz="1800" dirty="0">
                <a:solidFill>
                  <a:srgbClr val="000000"/>
                </a:solidFill>
                <a:effectLst/>
                <a:latin typeface="Times New Roman" panose="02020603050405020304" pitchFamily="18" charset="0"/>
                <a:ea typeface="Times New Roman" panose="02020603050405020304" pitchFamily="18" charset="0"/>
              </a:rPr>
              <a:t>In this seminar we proposed crop disease prediction and remedies recommender system, in future we can add expert communication module and AI based question answers chatbots for farmers. Along with this we can add the module for possible crop diseases recommendation with the help of environmental changes.</a:t>
            </a:r>
            <a:endParaRPr lang="en-IN" sz="1800" dirty="0">
              <a:effectLst/>
              <a:latin typeface="Times New Roman" panose="02020603050405020304" pitchFamily="18" charset="0"/>
              <a:ea typeface="Times New Roman" panose="02020603050405020304" pitchFamily="18" charset="0"/>
            </a:endParaRPr>
          </a:p>
          <a:p>
            <a:pPr marL="0" indent="0" algn="just">
              <a:buNone/>
            </a:pP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174504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387A13-E4B2-614B-C8BC-7061DAA7A6D4}"/>
              </a:ext>
            </a:extLst>
          </p:cNvPr>
          <p:cNvSpPr txBox="1"/>
          <p:nvPr/>
        </p:nvSpPr>
        <p:spPr>
          <a:xfrm>
            <a:off x="1174281" y="385011"/>
            <a:ext cx="9548261" cy="646331"/>
          </a:xfrm>
          <a:prstGeom prst="rect">
            <a:avLst/>
          </a:prstGeom>
          <a:noFill/>
        </p:spPr>
        <p:txBody>
          <a:bodyPr wrap="square" rtlCol="0">
            <a:spAutoFit/>
          </a:bodyPr>
          <a:lstStyle/>
          <a:p>
            <a:pPr algn="ctr"/>
            <a:r>
              <a:rPr lang="en-US" sz="3600" dirty="0">
                <a:solidFill>
                  <a:schemeClr val="accent2">
                    <a:lumMod val="75000"/>
                  </a:schemeClr>
                </a:solidFill>
                <a:latin typeface="Times New Roman" panose="02020603050405020304" pitchFamily="18" charset="0"/>
                <a:cs typeface="Times New Roman" panose="02020603050405020304" pitchFamily="18" charset="0"/>
              </a:rPr>
              <a:t>References</a:t>
            </a:r>
            <a:endParaRPr lang="en-IN" sz="3600" dirty="0">
              <a:solidFill>
                <a:schemeClr val="accent2">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CB20FB1-4FFE-BAE7-1163-306578AA8AE9}"/>
              </a:ext>
            </a:extLst>
          </p:cNvPr>
          <p:cNvSpPr txBox="1"/>
          <p:nvPr/>
        </p:nvSpPr>
        <p:spPr>
          <a:xfrm>
            <a:off x="1982804" y="1155032"/>
            <a:ext cx="8739738" cy="5770811"/>
          </a:xfrm>
          <a:prstGeom prst="rect">
            <a:avLst/>
          </a:prstGeom>
          <a:noFill/>
        </p:spPr>
        <p:txBody>
          <a:bodyPr wrap="square" rtlCol="0">
            <a:spAutoFit/>
          </a:bodyPr>
          <a:lstStyle/>
          <a:p>
            <a:pPr algn="just">
              <a:lnSpc>
                <a:spcPct val="150000"/>
              </a:lnSpc>
              <a:buFont typeface="+mj-lt"/>
              <a:buAutoNum type="arabicPeriod"/>
            </a:pPr>
            <a:r>
              <a:rPr lang="en-US" b="0" i="0" dirty="0" err="1">
                <a:effectLst/>
                <a:latin typeface="Times New Roman" panose="02020603050405020304" pitchFamily="18" charset="0"/>
                <a:cs typeface="Times New Roman" panose="02020603050405020304" pitchFamily="18" charset="0"/>
              </a:rPr>
              <a:t>Barbedo</a:t>
            </a:r>
            <a:r>
              <a:rPr lang="en-US" b="0" i="0" dirty="0">
                <a:effectLst/>
                <a:latin typeface="Times New Roman" panose="02020603050405020304" pitchFamily="18" charset="0"/>
                <a:cs typeface="Times New Roman" panose="02020603050405020304" pitchFamily="18" charset="0"/>
              </a:rPr>
              <a:t>, J. G. A. (2019). "Factors influencing the use of deep learning for crop disease recognition." Biosystems Engineering, 180, 45-55.</a:t>
            </a:r>
          </a:p>
          <a:p>
            <a:pPr algn="just">
              <a:lnSpc>
                <a:spcPct val="150000"/>
              </a:lnSpc>
              <a:buFont typeface="+mj-lt"/>
              <a:buAutoNum type="arabicPeriod"/>
            </a:pPr>
            <a:endParaRPr lang="en-US" dirty="0">
              <a:latin typeface="Times New Roman" panose="02020603050405020304" pitchFamily="18" charset="0"/>
              <a:cs typeface="Times New Roman" panose="02020603050405020304" pitchFamily="18" charset="0"/>
            </a:endParaRPr>
          </a:p>
          <a:p>
            <a:pPr algn="just">
              <a:lnSpc>
                <a:spcPct val="150000"/>
              </a:lnSpc>
              <a:buFont typeface="+mj-lt"/>
              <a:buAutoNum type="arabicPeriod"/>
            </a:pPr>
            <a:r>
              <a:rPr lang="en-US" b="0" i="0" dirty="0">
                <a:effectLst/>
                <a:latin typeface="Times New Roman" panose="02020603050405020304" pitchFamily="18" charset="0"/>
                <a:cs typeface="Times New Roman" panose="02020603050405020304" pitchFamily="18" charset="0"/>
              </a:rPr>
              <a:t>Cruz, A. C., Fuentes, A., &amp; Yoon, S. (2019). "A novel image-based automatic recognition system for crop diseases." Computers and Electronics in Agriculture, 157, 417-428.</a:t>
            </a:r>
          </a:p>
          <a:p>
            <a:pPr algn="just">
              <a:lnSpc>
                <a:spcPct val="150000"/>
              </a:lnSpc>
              <a:buFont typeface="+mj-lt"/>
              <a:buAutoNum type="arabicPeriod"/>
            </a:pPr>
            <a:endParaRPr lang="en-US" dirty="0">
              <a:latin typeface="Times New Roman" panose="02020603050405020304" pitchFamily="18" charset="0"/>
              <a:cs typeface="Times New Roman" panose="02020603050405020304" pitchFamily="18" charset="0"/>
            </a:endParaRPr>
          </a:p>
          <a:p>
            <a:pPr algn="just">
              <a:lnSpc>
                <a:spcPct val="150000"/>
              </a:lnSpc>
              <a:buFont typeface="+mj-lt"/>
              <a:buAutoNum type="arabicPeriod"/>
            </a:pPr>
            <a:r>
              <a:rPr lang="en-US" b="0" i="0" dirty="0" err="1">
                <a:effectLst/>
                <a:latin typeface="Times New Roman" panose="02020603050405020304" pitchFamily="18" charset="0"/>
                <a:cs typeface="Times New Roman" panose="02020603050405020304" pitchFamily="18" charset="0"/>
              </a:rPr>
              <a:t>Ferentinos</a:t>
            </a:r>
            <a:r>
              <a:rPr lang="en-US" b="0" i="0" dirty="0">
                <a:effectLst/>
                <a:latin typeface="Times New Roman" panose="02020603050405020304" pitchFamily="18" charset="0"/>
                <a:cs typeface="Times New Roman" panose="02020603050405020304" pitchFamily="18" charset="0"/>
              </a:rPr>
              <a:t>, K. P. (2018). "Deep learning models for crop disease detection and diagnosis." Computers and Electronics in Agriculture, 145, 311-318.</a:t>
            </a:r>
          </a:p>
          <a:p>
            <a:pPr algn="just">
              <a:lnSpc>
                <a:spcPct val="150000"/>
              </a:lnSpc>
              <a:buFont typeface="+mj-lt"/>
              <a:buAutoNum type="arabicPeriod"/>
            </a:pPr>
            <a:endParaRPr lang="en-US" dirty="0">
              <a:latin typeface="Times New Roman" panose="02020603050405020304" pitchFamily="18" charset="0"/>
              <a:cs typeface="Times New Roman" panose="02020603050405020304" pitchFamily="18" charset="0"/>
            </a:endParaRPr>
          </a:p>
          <a:p>
            <a:pPr algn="just">
              <a:lnSpc>
                <a:spcPct val="150000"/>
              </a:lnSpc>
              <a:buFont typeface="+mj-lt"/>
              <a:buAutoNum type="arabicPeriod"/>
            </a:pPr>
            <a:r>
              <a:rPr lang="en-US" b="0" i="0" dirty="0">
                <a:effectLst/>
                <a:latin typeface="Times New Roman" panose="02020603050405020304" pitchFamily="18" charset="0"/>
                <a:cs typeface="Times New Roman" panose="02020603050405020304" pitchFamily="18" charset="0"/>
              </a:rPr>
              <a:t>Sharma, P., Dhillon, G. S., &amp; Singh, D. (2018). "Disease detection of a crop leaf using Image segmentation with color based K-means clustering." In 2018 IEEE International Conference on Computing, Power and Communication Technologies (GUCON) (pp. 1-6). IEEE.</a:t>
            </a:r>
          </a:p>
          <a:p>
            <a:endParaRPr lang="en-IN" dirty="0"/>
          </a:p>
        </p:txBody>
      </p:sp>
    </p:spTree>
    <p:extLst>
      <p:ext uri="{BB962C8B-B14F-4D97-AF65-F5344CB8AC3E}">
        <p14:creationId xmlns:p14="http://schemas.microsoft.com/office/powerpoint/2010/main" val="26537607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77E0A-3BE5-195B-7531-2FF7C89F4894}"/>
              </a:ext>
            </a:extLst>
          </p:cNvPr>
          <p:cNvSpPr>
            <a:spLocks noGrp="1"/>
          </p:cNvSpPr>
          <p:nvPr>
            <p:ph type="title"/>
          </p:nvPr>
        </p:nvSpPr>
        <p:spPr>
          <a:xfrm>
            <a:off x="4021583" y="2760955"/>
            <a:ext cx="4536489" cy="1811045"/>
          </a:xfrm>
        </p:spPr>
        <p:txBody>
          <a:bodyPr>
            <a:noAutofit/>
          </a:bodyPr>
          <a:lstStyle/>
          <a:p>
            <a:r>
              <a:rPr lang="en-US" sz="6000" dirty="0">
                <a:latin typeface="Times New Roman" panose="02020603050405020304" pitchFamily="18" charset="0"/>
                <a:cs typeface="Times New Roman" panose="02020603050405020304" pitchFamily="18" charset="0"/>
              </a:rPr>
              <a:t>Thank You !</a:t>
            </a:r>
            <a:endParaRPr lang="en-IN" sz="6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9641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67293-F631-9D86-9AEC-075E5933A193}"/>
              </a:ext>
            </a:extLst>
          </p:cNvPr>
          <p:cNvSpPr>
            <a:spLocks noGrp="1"/>
          </p:cNvSpPr>
          <p:nvPr>
            <p:ph type="title"/>
          </p:nvPr>
        </p:nvSpPr>
        <p:spPr>
          <a:xfrm>
            <a:off x="2073160" y="727581"/>
            <a:ext cx="8911687" cy="1280890"/>
          </a:xfrm>
        </p:spPr>
        <p:txBody>
          <a:bodyPr/>
          <a:lstStyle/>
          <a:p>
            <a:r>
              <a:rPr lang="en-US" dirty="0">
                <a:latin typeface="Times New Roman" panose="02020603050405020304" pitchFamily="18" charset="0"/>
                <a:cs typeface="Times New Roman" panose="02020603050405020304" pitchFamily="18" charset="0"/>
              </a:rPr>
              <a:t>What is crop Disease Detection System?</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D66FB9E-9D44-EC80-6DD9-05B0D3886F2F}"/>
              </a:ext>
            </a:extLst>
          </p:cNvPr>
          <p:cNvSpPr>
            <a:spLocks noGrp="1"/>
          </p:cNvSpPr>
          <p:nvPr>
            <p:ph idx="1"/>
          </p:nvPr>
        </p:nvSpPr>
        <p:spPr>
          <a:xfrm>
            <a:off x="2868345" y="2008471"/>
            <a:ext cx="8915400" cy="3777622"/>
          </a:xfrm>
        </p:spPr>
        <p:txBody>
          <a:bodyPr>
            <a:normAutofit fontScale="62500" lnSpcReduction="20000"/>
          </a:bodyPr>
          <a:lstStyle/>
          <a:p>
            <a:pPr algn="just">
              <a:lnSpc>
                <a:spcPct val="150000"/>
              </a:lnSpc>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Online crop Disease Detection System is a web application in which administrators will register various images of the crop diseases.</a:t>
            </a:r>
          </a:p>
          <a:p>
            <a:pPr algn="just">
              <a:lnSpc>
                <a:spcPct val="150000"/>
              </a:lnSpc>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So, here we present our system.</a:t>
            </a:r>
          </a:p>
          <a:p>
            <a:pPr algn="just">
              <a:lnSpc>
                <a:spcPct val="150000"/>
              </a:lnSpc>
              <a:buFont typeface="Arial" panose="020B0604020202020204" pitchFamily="34" charset="0"/>
              <a:buChar char="•"/>
            </a:pPr>
            <a:r>
              <a:rPr lang="en-US" sz="3200" dirty="0" err="1">
                <a:solidFill>
                  <a:schemeClr val="tx1"/>
                </a:solidFill>
                <a:latin typeface="Times New Roman" panose="02020603050405020304" pitchFamily="18" charset="0"/>
                <a:cs typeface="Times New Roman" panose="02020603050405020304" pitchFamily="18" charset="0"/>
              </a:rPr>
              <a:t>Administartor</a:t>
            </a:r>
            <a:r>
              <a:rPr lang="en-US" sz="3200" dirty="0">
                <a:solidFill>
                  <a:schemeClr val="tx1"/>
                </a:solidFill>
                <a:latin typeface="Times New Roman" panose="02020603050405020304" pitchFamily="18" charset="0"/>
                <a:cs typeface="Times New Roman" panose="02020603050405020304" pitchFamily="18" charset="0"/>
              </a:rPr>
              <a:t> will train the various crop dataset and train using CNN algorithm.</a:t>
            </a:r>
          </a:p>
          <a:p>
            <a:pPr algn="just">
              <a:lnSpc>
                <a:spcPct val="150000"/>
              </a:lnSpc>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If farmer wants to search any disease on the crops, he will upload the image of the infected area of the crop and our model will predict which is the cause of the disease and recommend some remedies to it.</a:t>
            </a:r>
          </a:p>
          <a:p>
            <a:endParaRPr lang="en-IN" dirty="0"/>
          </a:p>
        </p:txBody>
      </p:sp>
    </p:spTree>
    <p:extLst>
      <p:ext uri="{BB962C8B-B14F-4D97-AF65-F5344CB8AC3E}">
        <p14:creationId xmlns:p14="http://schemas.microsoft.com/office/powerpoint/2010/main" val="3847516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A5E63-F3AB-8981-05A8-77C8A5B2CA19}"/>
              </a:ext>
            </a:extLst>
          </p:cNvPr>
          <p:cNvSpPr>
            <a:spLocks noGrp="1"/>
          </p:cNvSpPr>
          <p:nvPr>
            <p:ph type="title"/>
          </p:nvPr>
        </p:nvSpPr>
        <p:spPr>
          <a:xfrm>
            <a:off x="2137175" y="852710"/>
            <a:ext cx="8911687" cy="1280890"/>
          </a:xfrm>
        </p:spPr>
        <p:txBody>
          <a:bodyPr/>
          <a:lstStyle/>
          <a:p>
            <a:r>
              <a:rPr lang="en-US" dirty="0">
                <a:latin typeface="Times New Roman" panose="02020603050405020304" pitchFamily="18" charset="0"/>
                <a:cs typeface="Times New Roman" panose="02020603050405020304" pitchFamily="18" charset="0"/>
              </a:rPr>
              <a:t>Why we use crop Disease Detection System?</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CB7BBEB-C1C8-CACB-68DA-B5AD5E98EF8C}"/>
              </a:ext>
            </a:extLst>
          </p:cNvPr>
          <p:cNvSpPr>
            <a:spLocks noGrp="1"/>
          </p:cNvSpPr>
          <p:nvPr>
            <p:ph idx="1"/>
          </p:nvPr>
        </p:nvSpPr>
        <p:spPr>
          <a:xfrm>
            <a:off x="2945347" y="1989221"/>
            <a:ext cx="8915400" cy="3777622"/>
          </a:xfrm>
        </p:spPr>
        <p:txBody>
          <a:bodyPr/>
          <a:lstStyle/>
          <a:p>
            <a:pPr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crop Protection</a:t>
            </a:r>
          </a:p>
          <a:p>
            <a:pPr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Early Detection</a:t>
            </a:r>
          </a:p>
          <a:p>
            <a:pPr algn="just">
              <a:lnSpc>
                <a:spcPct val="150000"/>
              </a:lnSpc>
              <a:buFont typeface="Arial" panose="020B0604020202020204" pitchFamily="34" charset="0"/>
              <a:buChar char="•"/>
            </a:pPr>
            <a:r>
              <a:rPr lang="en-IN" sz="2400" i="0" dirty="0">
                <a:effectLst/>
                <a:latin typeface="Times New Roman" panose="02020603050405020304" pitchFamily="18" charset="0"/>
                <a:cs typeface="Times New Roman" panose="02020603050405020304" pitchFamily="18" charset="0"/>
              </a:rPr>
              <a:t>Food Safety</a:t>
            </a:r>
            <a:endParaRPr lang="en-US" sz="2400" dirty="0">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IN" sz="2400" i="0" dirty="0">
                <a:effectLst/>
                <a:latin typeface="Times New Roman" panose="02020603050405020304" pitchFamily="18" charset="0"/>
                <a:cs typeface="Times New Roman" panose="02020603050405020304" pitchFamily="18" charset="0"/>
              </a:rPr>
              <a:t>Economic Impact</a:t>
            </a:r>
            <a:endParaRPr lang="en-IN" sz="2400" dirty="0">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Efficiency and </a:t>
            </a:r>
            <a:r>
              <a:rPr lang="en-IN" sz="2400" dirty="0" err="1">
                <a:latin typeface="Times New Roman" panose="02020603050405020304" pitchFamily="18" charset="0"/>
                <a:cs typeface="Times New Roman" panose="02020603050405020304" pitchFamily="18" charset="0"/>
              </a:rPr>
              <a:t>convineance</a:t>
            </a:r>
            <a:endParaRPr lang="en-US" sz="2400" dirty="0">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70048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8DA0B-A63A-3214-2520-2A89338032E0}"/>
              </a:ext>
            </a:extLst>
          </p:cNvPr>
          <p:cNvSpPr>
            <a:spLocks noGrp="1"/>
          </p:cNvSpPr>
          <p:nvPr>
            <p:ph type="title"/>
          </p:nvPr>
        </p:nvSpPr>
        <p:spPr>
          <a:xfrm>
            <a:off x="2273329" y="624110"/>
            <a:ext cx="8911687" cy="1280890"/>
          </a:xfrm>
        </p:spPr>
        <p:txBody>
          <a:bodyPr/>
          <a:lstStyle/>
          <a:p>
            <a:r>
              <a:rPr lang="en-IN" sz="3600" dirty="0">
                <a:latin typeface="Times New Roman" panose="02020603050405020304" pitchFamily="18" charset="0"/>
                <a:cs typeface="Times New Roman" panose="02020603050405020304" pitchFamily="18" charset="0"/>
              </a:rPr>
              <a:t>Purpose, Scope &amp; Objective</a:t>
            </a:r>
            <a:endParaRPr lang="en-IN" dirty="0"/>
          </a:p>
        </p:txBody>
      </p:sp>
      <p:sp>
        <p:nvSpPr>
          <p:cNvPr id="4" name="Rectangle: Rounded Corners 3">
            <a:extLst>
              <a:ext uri="{FF2B5EF4-FFF2-40B4-BE49-F238E27FC236}">
                <a16:creationId xmlns:a16="http://schemas.microsoft.com/office/drawing/2014/main" id="{C784D3B0-0146-FEC8-5054-4B7E2392997B}"/>
              </a:ext>
            </a:extLst>
          </p:cNvPr>
          <p:cNvSpPr/>
          <p:nvPr/>
        </p:nvSpPr>
        <p:spPr>
          <a:xfrm>
            <a:off x="1710282" y="1926141"/>
            <a:ext cx="2724596" cy="394168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marL="285750" indent="-285750" algn="just">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To detect the crop disease.</a:t>
            </a:r>
            <a:endParaRPr lang="en-IN"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After recognition of disease suggest some remedies (pesticides) to prevent that disease.</a:t>
            </a:r>
            <a:endParaRPr lang="en-US" dirty="0">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4B9BE619-8BF9-0572-8E30-AF94BA5FFF31}"/>
              </a:ext>
            </a:extLst>
          </p:cNvPr>
          <p:cNvSpPr/>
          <p:nvPr/>
        </p:nvSpPr>
        <p:spPr>
          <a:xfrm>
            <a:off x="5087019" y="1964098"/>
            <a:ext cx="2724597" cy="394168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To upload photos and generate dataset for disease Prediction and recommend the remedies. </a:t>
            </a:r>
          </a:p>
          <a:p>
            <a:pPr marL="285750" indent="-285750" algn="just">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C4C696B0-2AE9-34F8-F409-B23330ECA0B2}"/>
              </a:ext>
            </a:extLst>
          </p:cNvPr>
          <p:cNvSpPr/>
          <p:nvPr/>
        </p:nvSpPr>
        <p:spPr>
          <a:xfrm>
            <a:off x="8463757" y="2023158"/>
            <a:ext cx="2724597" cy="394168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marL="285750" indent="-285750" algn="just">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To </a:t>
            </a:r>
            <a:r>
              <a:rPr lang="en-IN" sz="1800" dirty="0">
                <a:solidFill>
                  <a:srgbClr val="000000"/>
                </a:solidFill>
                <a:effectLst/>
                <a:latin typeface="Times New Roman" panose="02020603050405020304" pitchFamily="18" charset="0"/>
                <a:ea typeface="Times New Roman" panose="02020603050405020304" pitchFamily="18" charset="0"/>
              </a:rPr>
              <a:t>develop an online crops disease detection system.</a:t>
            </a: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To implement CNN algorithm for </a:t>
            </a:r>
            <a:r>
              <a:rPr lang="en-IN" sz="1800" dirty="0">
                <a:solidFill>
                  <a:srgbClr val="000000"/>
                </a:solidFill>
                <a:effectLst/>
                <a:latin typeface="Times New Roman" panose="02020603050405020304" pitchFamily="18" charset="0"/>
                <a:ea typeface="Times New Roman" panose="02020603050405020304" pitchFamily="18" charset="0"/>
              </a:rPr>
              <a:t>disease prediction.</a:t>
            </a: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To </a:t>
            </a:r>
            <a:r>
              <a:rPr lang="en-IN" sz="1800" dirty="0">
                <a:solidFill>
                  <a:srgbClr val="000000"/>
                </a:solidFill>
                <a:effectLst/>
                <a:latin typeface="Times New Roman" panose="02020603050405020304" pitchFamily="18" charset="0"/>
                <a:ea typeface="Times New Roman" panose="02020603050405020304" pitchFamily="18" charset="0"/>
              </a:rPr>
              <a:t>implement remedies and preventive measures recommender system. </a:t>
            </a:r>
            <a:endParaRPr lang="en-IN" dirty="0"/>
          </a:p>
        </p:txBody>
      </p:sp>
      <p:sp>
        <p:nvSpPr>
          <p:cNvPr id="7" name="TextBox 6">
            <a:extLst>
              <a:ext uri="{FF2B5EF4-FFF2-40B4-BE49-F238E27FC236}">
                <a16:creationId xmlns:a16="http://schemas.microsoft.com/office/drawing/2014/main" id="{58524B38-3A0C-6FCF-B799-EAEEBD2E7987}"/>
              </a:ext>
            </a:extLst>
          </p:cNvPr>
          <p:cNvSpPr txBox="1"/>
          <p:nvPr/>
        </p:nvSpPr>
        <p:spPr>
          <a:xfrm>
            <a:off x="2726205" y="2041864"/>
            <a:ext cx="1366516" cy="369332"/>
          </a:xfrm>
          <a:prstGeom prst="rect">
            <a:avLst/>
          </a:prstGeom>
          <a:noFill/>
        </p:spPr>
        <p:txBody>
          <a:bodyPr wrap="square" rtlCol="0">
            <a:spAutoFit/>
          </a:bodyPr>
          <a:lstStyle/>
          <a:p>
            <a:r>
              <a:rPr lang="en-US" b="1" u="sng" dirty="0">
                <a:latin typeface="Arial" panose="020B0604020202020204" pitchFamily="34" charset="0"/>
                <a:cs typeface="Arial" panose="020B0604020202020204" pitchFamily="34" charset="0"/>
              </a:rPr>
              <a:t>Purpose</a:t>
            </a:r>
            <a:endParaRPr lang="en-IN" b="1" u="sng"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A54559BA-263D-7D2C-6FB5-1172CE65C3C4}"/>
              </a:ext>
            </a:extLst>
          </p:cNvPr>
          <p:cNvSpPr txBox="1"/>
          <p:nvPr/>
        </p:nvSpPr>
        <p:spPr>
          <a:xfrm>
            <a:off x="5939161" y="2041864"/>
            <a:ext cx="1766657" cy="369332"/>
          </a:xfrm>
          <a:prstGeom prst="rect">
            <a:avLst/>
          </a:prstGeom>
          <a:noFill/>
        </p:spPr>
        <p:txBody>
          <a:bodyPr wrap="square" rtlCol="0">
            <a:spAutoFit/>
          </a:bodyPr>
          <a:lstStyle/>
          <a:p>
            <a:r>
              <a:rPr lang="en-US" b="1" u="sng" dirty="0">
                <a:latin typeface="Arial" panose="020B0604020202020204" pitchFamily="34" charset="0"/>
                <a:cs typeface="Arial" panose="020B0604020202020204" pitchFamily="34" charset="0"/>
              </a:rPr>
              <a:t>Scope</a:t>
            </a:r>
            <a:endParaRPr lang="en-IN" b="1" u="sng"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8E934398-71AB-76B4-4778-3CABADF4CD9D}"/>
              </a:ext>
            </a:extLst>
          </p:cNvPr>
          <p:cNvSpPr txBox="1"/>
          <p:nvPr/>
        </p:nvSpPr>
        <p:spPr>
          <a:xfrm>
            <a:off x="9183523" y="2067546"/>
            <a:ext cx="1595755" cy="369332"/>
          </a:xfrm>
          <a:prstGeom prst="rect">
            <a:avLst/>
          </a:prstGeom>
          <a:noFill/>
        </p:spPr>
        <p:txBody>
          <a:bodyPr wrap="square" rtlCol="0">
            <a:spAutoFit/>
          </a:bodyPr>
          <a:lstStyle/>
          <a:p>
            <a:r>
              <a:rPr lang="en-US" b="1" u="sng" dirty="0">
                <a:latin typeface="Arial" panose="020B0604020202020204" pitchFamily="34" charset="0"/>
                <a:cs typeface="Arial" panose="020B0604020202020204" pitchFamily="34" charset="0"/>
              </a:rPr>
              <a:t>Objectives</a:t>
            </a:r>
            <a:endParaRPr lang="en-IN"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139654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7B927D75-BD4B-DC75-BC5F-25CDCB344DC7}"/>
              </a:ext>
            </a:extLst>
          </p:cNvPr>
          <p:cNvGraphicFramePr>
            <a:graphicFrameLocks noGrp="1"/>
          </p:cNvGraphicFramePr>
          <p:nvPr>
            <p:extLst>
              <p:ext uri="{D42A27DB-BD31-4B8C-83A1-F6EECF244321}">
                <p14:modId xmlns:p14="http://schemas.microsoft.com/office/powerpoint/2010/main" val="1863459266"/>
              </p:ext>
            </p:extLst>
          </p:nvPr>
        </p:nvGraphicFramePr>
        <p:xfrm>
          <a:off x="1193370" y="1093305"/>
          <a:ext cx="10693835" cy="5528683"/>
        </p:xfrm>
        <a:graphic>
          <a:graphicData uri="http://schemas.openxmlformats.org/drawingml/2006/table">
            <a:tbl>
              <a:tblPr firstRow="1" bandRow="1">
                <a:tableStyleId>{21E4AEA4-8DFA-4A89-87EB-49C32662AFE0}</a:tableStyleId>
              </a:tblPr>
              <a:tblGrid>
                <a:gridCol w="2138767">
                  <a:extLst>
                    <a:ext uri="{9D8B030D-6E8A-4147-A177-3AD203B41FA5}">
                      <a16:colId xmlns:a16="http://schemas.microsoft.com/office/drawing/2014/main" val="2021266951"/>
                    </a:ext>
                  </a:extLst>
                </a:gridCol>
                <a:gridCol w="2138767">
                  <a:extLst>
                    <a:ext uri="{9D8B030D-6E8A-4147-A177-3AD203B41FA5}">
                      <a16:colId xmlns:a16="http://schemas.microsoft.com/office/drawing/2014/main" val="1722132320"/>
                    </a:ext>
                  </a:extLst>
                </a:gridCol>
                <a:gridCol w="2138767">
                  <a:extLst>
                    <a:ext uri="{9D8B030D-6E8A-4147-A177-3AD203B41FA5}">
                      <a16:colId xmlns:a16="http://schemas.microsoft.com/office/drawing/2014/main" val="2506132665"/>
                    </a:ext>
                  </a:extLst>
                </a:gridCol>
                <a:gridCol w="2138767">
                  <a:extLst>
                    <a:ext uri="{9D8B030D-6E8A-4147-A177-3AD203B41FA5}">
                      <a16:colId xmlns:a16="http://schemas.microsoft.com/office/drawing/2014/main" val="2480343238"/>
                    </a:ext>
                  </a:extLst>
                </a:gridCol>
                <a:gridCol w="2138767">
                  <a:extLst>
                    <a:ext uri="{9D8B030D-6E8A-4147-A177-3AD203B41FA5}">
                      <a16:colId xmlns:a16="http://schemas.microsoft.com/office/drawing/2014/main" val="3826814375"/>
                    </a:ext>
                  </a:extLst>
                </a:gridCol>
              </a:tblGrid>
              <a:tr h="368579">
                <a:tc>
                  <a:txBody>
                    <a:bodyPr/>
                    <a:lstStyle/>
                    <a:p>
                      <a:r>
                        <a:rPr lang="en-US" dirty="0"/>
                        <a:t>Autor</a:t>
                      </a:r>
                      <a:endParaRPr lang="en-IN" dirty="0"/>
                    </a:p>
                  </a:txBody>
                  <a:tcPr/>
                </a:tc>
                <a:tc>
                  <a:txBody>
                    <a:bodyPr/>
                    <a:lstStyle/>
                    <a:p>
                      <a:r>
                        <a:rPr lang="en-US" dirty="0"/>
                        <a:t>Paper</a:t>
                      </a:r>
                      <a:endParaRPr lang="en-IN" dirty="0"/>
                    </a:p>
                  </a:txBody>
                  <a:tcPr/>
                </a:tc>
                <a:tc>
                  <a:txBody>
                    <a:bodyPr/>
                    <a:lstStyle/>
                    <a:p>
                      <a:r>
                        <a:rPr lang="en-US" dirty="0"/>
                        <a:t>Method used</a:t>
                      </a:r>
                      <a:endParaRPr lang="en-IN" dirty="0"/>
                    </a:p>
                  </a:txBody>
                  <a:tcPr/>
                </a:tc>
                <a:tc>
                  <a:txBody>
                    <a:bodyPr/>
                    <a:lstStyle/>
                    <a:p>
                      <a:r>
                        <a:rPr lang="en-US" dirty="0"/>
                        <a:t>Advantages</a:t>
                      </a:r>
                      <a:endParaRPr lang="en-IN" dirty="0"/>
                    </a:p>
                  </a:txBody>
                  <a:tcPr/>
                </a:tc>
                <a:tc>
                  <a:txBody>
                    <a:bodyPr/>
                    <a:lstStyle/>
                    <a:p>
                      <a:r>
                        <a:rPr lang="en-US" dirty="0"/>
                        <a:t>Disadvantages</a:t>
                      </a:r>
                      <a:endParaRPr lang="en-IN" dirty="0"/>
                    </a:p>
                  </a:txBody>
                  <a:tcPr/>
                </a:tc>
                <a:extLst>
                  <a:ext uri="{0D108BD9-81ED-4DB2-BD59-A6C34878D82A}">
                    <a16:rowId xmlns:a16="http://schemas.microsoft.com/office/drawing/2014/main" val="313688682"/>
                  </a:ext>
                </a:extLst>
              </a:tr>
              <a:tr h="2580052">
                <a:tc>
                  <a:txBody>
                    <a:bodyPr/>
                    <a:lstStyle/>
                    <a:p>
                      <a:r>
                        <a:rPr lang="en-US" dirty="0">
                          <a:latin typeface="Times New Roman" panose="02020603050405020304" pitchFamily="18" charset="0"/>
                          <a:cs typeface="Times New Roman" panose="02020603050405020304" pitchFamily="18" charset="0"/>
                        </a:rPr>
                        <a:t>1. </a:t>
                      </a:r>
                      <a:r>
                        <a:rPr lang="en-US" b="0" i="0" dirty="0" err="1">
                          <a:effectLst/>
                          <a:latin typeface="Times New Roman" panose="02020603050405020304" pitchFamily="18" charset="0"/>
                          <a:cs typeface="Times New Roman" panose="02020603050405020304" pitchFamily="18" charset="0"/>
                        </a:rPr>
                        <a:t>Barbedo</a:t>
                      </a:r>
                      <a:r>
                        <a:rPr lang="en-US" b="0" i="0" dirty="0">
                          <a:effectLst/>
                          <a:latin typeface="Times New Roman" panose="02020603050405020304" pitchFamily="18" charset="0"/>
                          <a:cs typeface="Times New Roman" panose="02020603050405020304" pitchFamily="18" charset="0"/>
                        </a:rPr>
                        <a:t>, J. G. A. (2019)</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a:t>
                      </a:r>
                      <a:r>
                        <a:rPr lang="en-US" b="0" i="0" dirty="0">
                          <a:effectLst/>
                          <a:latin typeface="Times New Roman" panose="02020603050405020304" pitchFamily="18" charset="0"/>
                          <a:cs typeface="Times New Roman" panose="02020603050405020304" pitchFamily="18" charset="0"/>
                        </a:rPr>
                        <a:t>Factors influencing the use of deep learning for crop disease recognition." Biosystems Engineering, 180, 45-55.</a:t>
                      </a:r>
                    </a:p>
                    <a:p>
                      <a:endParaRPr lang="en-IN"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“Factors analysis" to examine the influences on deep learning for crop disease recognition.</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To understand the determinants that affect the utilization of deep learning for crop disease recognition.</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It doesn't directly provide solutions but rather identifies influencing factors.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79024694"/>
                  </a:ext>
                </a:extLst>
              </a:tr>
              <a:tr h="2580052">
                <a:tc>
                  <a:txBody>
                    <a:bodyPr/>
                    <a:lstStyle/>
                    <a:p>
                      <a:r>
                        <a:rPr lang="en-US" dirty="0">
                          <a:latin typeface="Times New Roman" panose="02020603050405020304" pitchFamily="18" charset="0"/>
                          <a:cs typeface="Times New Roman" panose="02020603050405020304" pitchFamily="18" charset="0"/>
                        </a:rPr>
                        <a:t>2.</a:t>
                      </a:r>
                      <a:r>
                        <a:rPr lang="en-US" b="0" i="0" dirty="0">
                          <a:effectLst/>
                          <a:latin typeface="Times New Roman" panose="02020603050405020304" pitchFamily="18" charset="0"/>
                          <a:cs typeface="Times New Roman" panose="02020603050405020304" pitchFamily="18" charset="0"/>
                        </a:rPr>
                        <a:t> Cruz, A. C., Fuentes, A., &amp; Yoon, S. (2019)</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effectLst/>
                          <a:latin typeface="Times New Roman" panose="02020603050405020304" pitchFamily="18" charset="0"/>
                          <a:cs typeface="Times New Roman" panose="02020603050405020304" pitchFamily="18" charset="0"/>
                        </a:rPr>
                        <a:t>"A novel image-based automatic recognition system for crop diseases." Computers and Electronics in Agriculture, 157, 417-428.</a:t>
                      </a:r>
                    </a:p>
                    <a:p>
                      <a:endParaRPr lang="en-IN"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“Novel image-based automatic recognition system" for identifying crop diseases.</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Development of an effective automated system for crop disease recognition using images.</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A high cost of implementation is one of the most significant disadvantages of this new technology</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97204398"/>
                  </a:ext>
                </a:extLst>
              </a:tr>
            </a:tbl>
          </a:graphicData>
        </a:graphic>
      </p:graphicFrame>
      <p:sp>
        <p:nvSpPr>
          <p:cNvPr id="4" name="TextBox 3">
            <a:extLst>
              <a:ext uri="{FF2B5EF4-FFF2-40B4-BE49-F238E27FC236}">
                <a16:creationId xmlns:a16="http://schemas.microsoft.com/office/drawing/2014/main" id="{39FFA4C6-4554-4F76-9091-56DB1AD42A40}"/>
              </a:ext>
            </a:extLst>
          </p:cNvPr>
          <p:cNvSpPr txBox="1"/>
          <p:nvPr/>
        </p:nvSpPr>
        <p:spPr>
          <a:xfrm>
            <a:off x="3407343" y="442762"/>
            <a:ext cx="5553777" cy="646331"/>
          </a:xfrm>
          <a:prstGeom prst="rect">
            <a:avLst/>
          </a:prstGeom>
          <a:noFill/>
        </p:spPr>
        <p:txBody>
          <a:bodyPr wrap="square" rtlCol="0">
            <a:spAutoFit/>
          </a:bodyPr>
          <a:lstStyle/>
          <a:p>
            <a:pPr algn="ctr"/>
            <a:r>
              <a:rPr lang="en-US" sz="3600" b="1" dirty="0">
                <a:solidFill>
                  <a:schemeClr val="accent2">
                    <a:lumMod val="75000"/>
                  </a:schemeClr>
                </a:solidFill>
                <a:latin typeface="Times New Roman" panose="02020603050405020304" pitchFamily="18" charset="0"/>
                <a:cs typeface="Times New Roman" panose="02020603050405020304" pitchFamily="18" charset="0"/>
              </a:rPr>
              <a:t>Literature Survey </a:t>
            </a:r>
            <a:endParaRPr lang="en-IN" sz="3600" dirty="0">
              <a:solidFill>
                <a:schemeClr val="accent2">
                  <a:lumMod val="75000"/>
                </a:schemeClr>
              </a:solidFill>
            </a:endParaRPr>
          </a:p>
        </p:txBody>
      </p:sp>
    </p:spTree>
    <p:extLst>
      <p:ext uri="{BB962C8B-B14F-4D97-AF65-F5344CB8AC3E}">
        <p14:creationId xmlns:p14="http://schemas.microsoft.com/office/powerpoint/2010/main" val="1066800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64148EA2-8A22-1A1F-2078-70A5AC8ED7FF}"/>
              </a:ext>
            </a:extLst>
          </p:cNvPr>
          <p:cNvGraphicFramePr>
            <a:graphicFrameLocks noGrp="1"/>
          </p:cNvGraphicFramePr>
          <p:nvPr>
            <p:extLst>
              <p:ext uri="{D42A27DB-BD31-4B8C-83A1-F6EECF244321}">
                <p14:modId xmlns:p14="http://schemas.microsoft.com/office/powerpoint/2010/main" val="374875209"/>
              </p:ext>
            </p:extLst>
          </p:nvPr>
        </p:nvGraphicFramePr>
        <p:xfrm>
          <a:off x="1530418" y="767792"/>
          <a:ext cx="10068025" cy="5737895"/>
        </p:xfrm>
        <a:graphic>
          <a:graphicData uri="http://schemas.openxmlformats.org/drawingml/2006/table">
            <a:tbl>
              <a:tblPr firstRow="1" bandRow="1">
                <a:tableStyleId>{21E4AEA4-8DFA-4A89-87EB-49C32662AFE0}</a:tableStyleId>
              </a:tblPr>
              <a:tblGrid>
                <a:gridCol w="2013605">
                  <a:extLst>
                    <a:ext uri="{9D8B030D-6E8A-4147-A177-3AD203B41FA5}">
                      <a16:colId xmlns:a16="http://schemas.microsoft.com/office/drawing/2014/main" val="1844132861"/>
                    </a:ext>
                  </a:extLst>
                </a:gridCol>
                <a:gridCol w="2013605">
                  <a:extLst>
                    <a:ext uri="{9D8B030D-6E8A-4147-A177-3AD203B41FA5}">
                      <a16:colId xmlns:a16="http://schemas.microsoft.com/office/drawing/2014/main" val="508816327"/>
                    </a:ext>
                  </a:extLst>
                </a:gridCol>
                <a:gridCol w="2013605">
                  <a:extLst>
                    <a:ext uri="{9D8B030D-6E8A-4147-A177-3AD203B41FA5}">
                      <a16:colId xmlns:a16="http://schemas.microsoft.com/office/drawing/2014/main" val="2479049173"/>
                    </a:ext>
                  </a:extLst>
                </a:gridCol>
                <a:gridCol w="2013605">
                  <a:extLst>
                    <a:ext uri="{9D8B030D-6E8A-4147-A177-3AD203B41FA5}">
                      <a16:colId xmlns:a16="http://schemas.microsoft.com/office/drawing/2014/main" val="397277888"/>
                    </a:ext>
                  </a:extLst>
                </a:gridCol>
                <a:gridCol w="2013605">
                  <a:extLst>
                    <a:ext uri="{9D8B030D-6E8A-4147-A177-3AD203B41FA5}">
                      <a16:colId xmlns:a16="http://schemas.microsoft.com/office/drawing/2014/main" val="3976178942"/>
                    </a:ext>
                  </a:extLst>
                </a:gridCol>
              </a:tblGrid>
              <a:tr h="635515">
                <a:tc>
                  <a:txBody>
                    <a:bodyPr/>
                    <a:lstStyle/>
                    <a:p>
                      <a:r>
                        <a:rPr lang="en-US" dirty="0"/>
                        <a:t>Author</a:t>
                      </a:r>
                      <a:endParaRPr lang="en-IN" dirty="0"/>
                    </a:p>
                  </a:txBody>
                  <a:tcPr/>
                </a:tc>
                <a:tc>
                  <a:txBody>
                    <a:bodyPr/>
                    <a:lstStyle/>
                    <a:p>
                      <a:r>
                        <a:rPr lang="en-US" dirty="0"/>
                        <a:t>Paper</a:t>
                      </a:r>
                      <a:endParaRPr lang="en-IN" dirty="0"/>
                    </a:p>
                  </a:txBody>
                  <a:tcPr/>
                </a:tc>
                <a:tc>
                  <a:txBody>
                    <a:bodyPr/>
                    <a:lstStyle/>
                    <a:p>
                      <a:r>
                        <a:rPr lang="en-US" dirty="0"/>
                        <a:t>Method used</a:t>
                      </a:r>
                      <a:endParaRPr lang="en-IN" dirty="0"/>
                    </a:p>
                  </a:txBody>
                  <a:tcPr/>
                </a:tc>
                <a:tc>
                  <a:txBody>
                    <a:bodyPr/>
                    <a:lstStyle/>
                    <a:p>
                      <a:r>
                        <a:rPr lang="en-US" dirty="0"/>
                        <a:t>Advantages</a:t>
                      </a:r>
                      <a:endParaRPr lang="en-IN" dirty="0"/>
                    </a:p>
                  </a:txBody>
                  <a:tcPr/>
                </a:tc>
                <a:tc>
                  <a:txBody>
                    <a:bodyPr/>
                    <a:lstStyle/>
                    <a:p>
                      <a:r>
                        <a:rPr lang="en-US" dirty="0"/>
                        <a:t>Disadvantages</a:t>
                      </a:r>
                      <a:endParaRPr lang="en-IN" dirty="0"/>
                    </a:p>
                  </a:txBody>
                  <a:tcPr/>
                </a:tc>
                <a:extLst>
                  <a:ext uri="{0D108BD9-81ED-4DB2-BD59-A6C34878D82A}">
                    <a16:rowId xmlns:a16="http://schemas.microsoft.com/office/drawing/2014/main" val="2978077218"/>
                  </a:ext>
                </a:extLst>
              </a:tr>
              <a:tr h="2542060">
                <a:tc>
                  <a:txBody>
                    <a:bodyPr/>
                    <a:lstStyle/>
                    <a:p>
                      <a:r>
                        <a:rPr lang="en-US" dirty="0">
                          <a:latin typeface="Times New Roman" panose="02020603050405020304" pitchFamily="18" charset="0"/>
                          <a:cs typeface="Times New Roman" panose="02020603050405020304" pitchFamily="18" charset="0"/>
                        </a:rPr>
                        <a:t>3. </a:t>
                      </a:r>
                      <a:r>
                        <a:rPr lang="en-US" b="0" i="0" dirty="0" err="1">
                          <a:effectLst/>
                          <a:latin typeface="Times New Roman" panose="02020603050405020304" pitchFamily="18" charset="0"/>
                          <a:cs typeface="Times New Roman" panose="02020603050405020304" pitchFamily="18" charset="0"/>
                        </a:rPr>
                        <a:t>Ferentinos</a:t>
                      </a:r>
                      <a:r>
                        <a:rPr lang="en-US" b="0" i="0" dirty="0">
                          <a:effectLst/>
                          <a:latin typeface="Times New Roman" panose="02020603050405020304" pitchFamily="18" charset="0"/>
                          <a:cs typeface="Times New Roman" panose="02020603050405020304" pitchFamily="18" charset="0"/>
                        </a:rPr>
                        <a:t>, K. P. (2018). </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i="0" dirty="0">
                          <a:effectLst/>
                          <a:latin typeface="Times New Roman" panose="02020603050405020304" pitchFamily="18" charset="0"/>
                          <a:cs typeface="Times New Roman" panose="02020603050405020304" pitchFamily="18" charset="0"/>
                        </a:rPr>
                        <a:t>"Deep learning models for crop disease detection and diagnosis." Computers and Electronics in Agriculture, 145, 311-318.</a:t>
                      </a:r>
                    </a:p>
                    <a:p>
                      <a:endParaRPr lang="en-IN"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“Deep learning models" for crop disease detection and diagnosis.</a:t>
                      </a:r>
                      <a:endParaRPr lang="en-IN" dirty="0">
                        <a:latin typeface="Times New Roman" panose="02020603050405020304" pitchFamily="18" charset="0"/>
                        <a:cs typeface="Times New Roman" panose="02020603050405020304" pitchFamily="18" charset="0"/>
                      </a:endParaRPr>
                    </a:p>
                  </a:txBody>
                  <a:tcPr/>
                </a:tc>
                <a:tc>
                  <a:txBody>
                    <a:bodyPr/>
                    <a:lstStyle/>
                    <a:p>
                      <a:r>
                        <a:rPr lang="en-US" dirty="0">
                          <a:latin typeface="Times New Roman" panose="02020603050405020304" pitchFamily="18" charset="0"/>
                          <a:cs typeface="Times New Roman" panose="02020603050405020304" pitchFamily="18" charset="0"/>
                        </a:rPr>
                        <a:t>Enhanced accuracy and efficiency in crop disease detection</a:t>
                      </a:r>
                      <a:endParaRPr lang="en-IN" dirty="0">
                        <a:latin typeface="Times New Roman" panose="02020603050405020304" pitchFamily="18" charset="0"/>
                        <a:cs typeface="Times New Roman" panose="02020603050405020304" pitchFamily="18" charset="0"/>
                      </a:endParaRPr>
                    </a:p>
                  </a:txBody>
                  <a:tcPr/>
                </a:tc>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Dependence on data quality</a:t>
                      </a:r>
                      <a:endParaRPr lang="en-IN"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76298712"/>
                  </a:ext>
                </a:extLst>
              </a:tr>
              <a:tr h="2542060">
                <a:tc>
                  <a:txBody>
                    <a:bodyPr/>
                    <a:lstStyle/>
                    <a:p>
                      <a:r>
                        <a:rPr lang="en-US" dirty="0">
                          <a:latin typeface="Times New Roman" panose="02020603050405020304" pitchFamily="18" charset="0"/>
                          <a:cs typeface="Times New Roman" panose="02020603050405020304" pitchFamily="18" charset="0"/>
                        </a:rPr>
                        <a:t>4. </a:t>
                      </a:r>
                      <a:r>
                        <a:rPr lang="en-US" b="0" i="0" dirty="0">
                          <a:effectLst/>
                          <a:latin typeface="Times New Roman" panose="02020603050405020304" pitchFamily="18" charset="0"/>
                          <a:cs typeface="Times New Roman" panose="02020603050405020304" pitchFamily="18" charset="0"/>
                        </a:rPr>
                        <a:t>Sharma, P., Dhillon, G. S., &amp; Singh, D. (2018)</a:t>
                      </a:r>
                      <a:endParaRPr lang="en-IN" dirty="0">
                        <a:latin typeface="Times New Roman" panose="02020603050405020304" pitchFamily="18" charset="0"/>
                        <a:cs typeface="Times New Roman" panose="02020603050405020304" pitchFamily="18" charset="0"/>
                      </a:endParaRPr>
                    </a:p>
                  </a:txBody>
                  <a:tcPr/>
                </a:tc>
                <a:tc>
                  <a:txBody>
                    <a:bodyPr/>
                    <a:lstStyle/>
                    <a:p>
                      <a:r>
                        <a:rPr lang="en-US" b="0" i="0" dirty="0">
                          <a:effectLst/>
                          <a:latin typeface="Times New Roman" panose="02020603050405020304" pitchFamily="18" charset="0"/>
                          <a:cs typeface="Times New Roman" panose="02020603050405020304" pitchFamily="18" charset="0"/>
                        </a:rPr>
                        <a:t>"Disease detection of a crop leaf using Image segmentation with color based K-means clustering."</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"Image segmentation with color-based K-means clustering" for crop leaf disease detection.</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ability to accurately detect crop leaf diseases through the use of color-based K-means clustering in image segmentation.</a:t>
                      </a:r>
                      <a:endParaRPr lang="en-IN" dirty="0">
                        <a:latin typeface="Times New Roman" panose="02020603050405020304" pitchFamily="18" charset="0"/>
                        <a:cs typeface="Times New Roman" panose="02020603050405020304" pitchFamily="18" charset="0"/>
                      </a:endParaRPr>
                    </a:p>
                  </a:txBody>
                  <a:tcPr/>
                </a:tc>
                <a:tc>
                  <a:txBody>
                    <a:bodyPr/>
                    <a:lstStyle/>
                    <a:p>
                      <a:r>
                        <a:rPr lang="en-US" sz="1800" b="0" i="0" kern="1200" dirty="0" err="1">
                          <a:solidFill>
                            <a:schemeClr val="dk1"/>
                          </a:solidFill>
                          <a:effectLst/>
                          <a:latin typeface="Times New Roman" panose="02020603050405020304" pitchFamily="18" charset="0"/>
                          <a:ea typeface="+mn-ea"/>
                          <a:cs typeface="Times New Roman" panose="02020603050405020304" pitchFamily="18" charset="0"/>
                        </a:rPr>
                        <a:t>truggle</a:t>
                      </a: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 with complex backgrounds or lighting conditions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677306020"/>
                  </a:ext>
                </a:extLst>
              </a:tr>
            </a:tbl>
          </a:graphicData>
        </a:graphic>
      </p:graphicFrame>
    </p:spTree>
    <p:extLst>
      <p:ext uri="{BB962C8B-B14F-4D97-AF65-F5344CB8AC3E}">
        <p14:creationId xmlns:p14="http://schemas.microsoft.com/office/powerpoint/2010/main" val="1577507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E6E846-73A7-04AB-6C60-85A15143EA12}"/>
              </a:ext>
            </a:extLst>
          </p:cNvPr>
          <p:cNvSpPr txBox="1"/>
          <p:nvPr/>
        </p:nvSpPr>
        <p:spPr>
          <a:xfrm>
            <a:off x="868680" y="1088136"/>
            <a:ext cx="6556248" cy="646331"/>
          </a:xfrm>
          <a:prstGeom prst="rect">
            <a:avLst/>
          </a:prstGeom>
          <a:noFill/>
        </p:spPr>
        <p:txBody>
          <a:bodyPr wrap="square" rtlCol="0">
            <a:spAutoFit/>
          </a:bodyPr>
          <a:lstStyle/>
          <a:p>
            <a:pPr algn="ctr"/>
            <a:r>
              <a:rPr lang="en-US" dirty="0"/>
              <a:t>	</a:t>
            </a:r>
            <a:r>
              <a:rPr lang="en-US" sz="3600" dirty="0">
                <a:solidFill>
                  <a:schemeClr val="accent2">
                    <a:lumMod val="75000"/>
                  </a:schemeClr>
                </a:solidFill>
                <a:latin typeface="Times New Roman" panose="02020603050405020304" pitchFamily="18" charset="0"/>
                <a:cs typeface="Times New Roman" panose="02020603050405020304" pitchFamily="18" charset="0"/>
              </a:rPr>
              <a:t>Problem Statement</a:t>
            </a:r>
            <a:endParaRPr lang="en-IN" sz="3600" dirty="0">
              <a:solidFill>
                <a:schemeClr val="accent2">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190CEBF0-0BCF-D46B-A6BE-326006740864}"/>
              </a:ext>
            </a:extLst>
          </p:cNvPr>
          <p:cNvSpPr txBox="1"/>
          <p:nvPr/>
        </p:nvSpPr>
        <p:spPr>
          <a:xfrm>
            <a:off x="3337560" y="2386584"/>
            <a:ext cx="6903720" cy="2862322"/>
          </a:xfrm>
          <a:prstGeom prst="rect">
            <a:avLst/>
          </a:prstGeom>
          <a:noFill/>
        </p:spPr>
        <p:txBody>
          <a:bodyPr wrap="square" rtlCol="0">
            <a:spAutoFit/>
          </a:bodyPr>
          <a:lstStyle/>
          <a:p>
            <a:pPr algn="just">
              <a:lnSpc>
                <a:spcPct val="150000"/>
              </a:lnSpc>
            </a:pPr>
            <a:r>
              <a:rPr lang="en-US" sz="1800" dirty="0">
                <a:effectLst/>
                <a:latin typeface="Times New Roman" panose="02020603050405020304" pitchFamily="18" charset="0"/>
                <a:ea typeface="Times New Roman" panose="02020603050405020304" pitchFamily="18" charset="0"/>
              </a:rPr>
              <a:t>crop diseases pose a significant threat to global food security and agricultural sustainability. Early detection and precise identification of these diseases are essential to minimize crop losses, reduce the need for chemical interventions, and ensure sustainable food production. The problem statement for this seminar revolves around developing an advanced crop disease detection system for precision agriculture.</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69755578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
  <TotalTime>4365</TotalTime>
  <Words>1219</Words>
  <Application>Microsoft Office PowerPoint</Application>
  <PresentationFormat>Widescreen</PresentationFormat>
  <Paragraphs>150</Paragraphs>
  <Slides>32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Century Gothic</vt:lpstr>
      <vt:lpstr>Copperplate Gothic Bold</vt:lpstr>
      <vt:lpstr>Times New Roman</vt:lpstr>
      <vt:lpstr>Wingdings</vt:lpstr>
      <vt:lpstr>Wingdings 3</vt:lpstr>
      <vt:lpstr>Wisp</vt:lpstr>
      <vt:lpstr>Crop Disease Detection using Machine Learning</vt:lpstr>
      <vt:lpstr>Outline</vt:lpstr>
      <vt:lpstr>Introduction</vt:lpstr>
      <vt:lpstr>What is crop Disease Detection System?</vt:lpstr>
      <vt:lpstr>Why we use crop Disease Detection System?</vt:lpstr>
      <vt:lpstr>Purpose, Scope &amp; Objective</vt:lpstr>
      <vt:lpstr>PowerPoint Presentation</vt:lpstr>
      <vt:lpstr>PowerPoint Presentation</vt:lpstr>
      <vt:lpstr>PowerPoint Presentation</vt:lpstr>
      <vt:lpstr>Design Flow  Admin Working:</vt:lpstr>
      <vt:lpstr>PowerPoint Presentation</vt:lpstr>
      <vt:lpstr>PowerPoint Presentation</vt:lpstr>
      <vt:lpstr>PowerPoint Presentation</vt:lpstr>
      <vt:lpstr>Algorithm Used: CNN </vt:lpstr>
      <vt:lpstr>CNN Image recognition steps</vt:lpstr>
      <vt:lpstr>Applications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Advantages</vt:lpstr>
      <vt:lpstr>Disadvantages</vt:lpstr>
      <vt:lpstr>Conclusion</vt:lpstr>
      <vt:lpstr>Future Scope  </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Seminar On</dc:title>
  <dc:creator>Rutuja Wankhade</dc:creator>
  <cp:lastModifiedBy>Nikita Nasre</cp:lastModifiedBy>
  <cp:revision>48</cp:revision>
  <dcterms:created xsi:type="dcterms:W3CDTF">2022-09-01T05:58:42Z</dcterms:created>
  <dcterms:modified xsi:type="dcterms:W3CDTF">2024-05-13T04:56:26Z</dcterms:modified>
</cp:coreProperties>
</file>

<file path=docProps/thumbnail.jpeg>
</file>